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1"/>
    <p:sldMasterId id="2147483694" r:id="rId2"/>
  </p:sldMasterIdLst>
  <p:notesMasterIdLst>
    <p:notesMasterId r:id="rId49"/>
  </p:notesMasterIdLst>
  <p:handoutMasterIdLst>
    <p:handoutMasterId r:id="rId50"/>
  </p:handoutMasterIdLst>
  <p:sldIdLst>
    <p:sldId id="264" r:id="rId3"/>
    <p:sldId id="265" r:id="rId4"/>
    <p:sldId id="352" r:id="rId5"/>
    <p:sldId id="294" r:id="rId6"/>
    <p:sldId id="275" r:id="rId7"/>
    <p:sldId id="353" r:id="rId8"/>
    <p:sldId id="354" r:id="rId9"/>
    <p:sldId id="274" r:id="rId10"/>
    <p:sldId id="367" r:id="rId11"/>
    <p:sldId id="276" r:id="rId12"/>
    <p:sldId id="278" r:id="rId13"/>
    <p:sldId id="355" r:id="rId14"/>
    <p:sldId id="356" r:id="rId15"/>
    <p:sldId id="280" r:id="rId16"/>
    <p:sldId id="284" r:id="rId17"/>
    <p:sldId id="285" r:id="rId18"/>
    <p:sldId id="261" r:id="rId19"/>
    <p:sldId id="286" r:id="rId20"/>
    <p:sldId id="262" r:id="rId21"/>
    <p:sldId id="268" r:id="rId22"/>
    <p:sldId id="306" r:id="rId23"/>
    <p:sldId id="307" r:id="rId24"/>
    <p:sldId id="365" r:id="rId25"/>
    <p:sldId id="357" r:id="rId26"/>
    <p:sldId id="364" r:id="rId27"/>
    <p:sldId id="292" r:id="rId28"/>
    <p:sldId id="358" r:id="rId29"/>
    <p:sldId id="311" r:id="rId30"/>
    <p:sldId id="289" r:id="rId31"/>
    <p:sldId id="325" r:id="rId32"/>
    <p:sldId id="312" r:id="rId33"/>
    <p:sldId id="326" r:id="rId34"/>
    <p:sldId id="328" r:id="rId35"/>
    <p:sldId id="313" r:id="rId36"/>
    <p:sldId id="303" r:id="rId37"/>
    <p:sldId id="329" r:id="rId38"/>
    <p:sldId id="332" r:id="rId39"/>
    <p:sldId id="299" r:id="rId40"/>
    <p:sldId id="300" r:id="rId41"/>
    <p:sldId id="333" r:id="rId42"/>
    <p:sldId id="359" r:id="rId43"/>
    <p:sldId id="361" r:id="rId44"/>
    <p:sldId id="337" r:id="rId45"/>
    <p:sldId id="366" r:id="rId46"/>
    <p:sldId id="345" r:id="rId47"/>
    <p:sldId id="29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1B8EF2-DF73-4115-97DC-F629907C5C7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B1B32F-DB3B-467C-A696-3DF4A7EDCD66}">
      <dgm:prSet/>
      <dgm:spPr/>
      <dgm:t>
        <a:bodyPr/>
        <a:lstStyle/>
        <a:p>
          <a:r>
            <a:rPr lang="en-US"/>
            <a:t>What is Biostatistics?</a:t>
          </a:r>
        </a:p>
      </dgm:t>
    </dgm:pt>
    <dgm:pt modelId="{923801F5-A2EA-424E-BDCE-0E2A7B27BFD8}" type="parTrans" cxnId="{41B6B600-FEEE-4B48-AA40-2CD77F57A91D}">
      <dgm:prSet/>
      <dgm:spPr/>
      <dgm:t>
        <a:bodyPr/>
        <a:lstStyle/>
        <a:p>
          <a:endParaRPr lang="en-US"/>
        </a:p>
      </dgm:t>
    </dgm:pt>
    <dgm:pt modelId="{839AB2EF-D3CF-4E65-9E3C-537AAC5584A8}" type="sibTrans" cxnId="{41B6B600-FEEE-4B48-AA40-2CD77F57A91D}">
      <dgm:prSet/>
      <dgm:spPr/>
      <dgm:t>
        <a:bodyPr/>
        <a:lstStyle/>
        <a:p>
          <a:endParaRPr lang="en-US"/>
        </a:p>
      </dgm:t>
    </dgm:pt>
    <dgm:pt modelId="{4C1BA685-49A5-4561-9666-6D78018212F0}">
      <dgm:prSet/>
      <dgm:spPr/>
      <dgm:t>
        <a:bodyPr/>
        <a:lstStyle/>
        <a:p>
          <a:r>
            <a:rPr lang="en-US"/>
            <a:t>Why biostatistics matters?</a:t>
          </a:r>
        </a:p>
      </dgm:t>
    </dgm:pt>
    <dgm:pt modelId="{101952D8-26ED-43E0-8F77-EF089399E977}" type="parTrans" cxnId="{B2BCD53F-0C4E-42C5-8367-D06217DE2AD8}">
      <dgm:prSet/>
      <dgm:spPr/>
      <dgm:t>
        <a:bodyPr/>
        <a:lstStyle/>
        <a:p>
          <a:endParaRPr lang="en-US"/>
        </a:p>
      </dgm:t>
    </dgm:pt>
    <dgm:pt modelId="{FE23E014-5B41-4A5A-ACEC-C14BA6AB392E}" type="sibTrans" cxnId="{B2BCD53F-0C4E-42C5-8367-D06217DE2AD8}">
      <dgm:prSet/>
      <dgm:spPr/>
      <dgm:t>
        <a:bodyPr/>
        <a:lstStyle/>
        <a:p>
          <a:endParaRPr lang="en-US"/>
        </a:p>
      </dgm:t>
    </dgm:pt>
    <dgm:pt modelId="{F347E238-D270-468D-8E5D-836BB3AF649E}">
      <dgm:prSet/>
      <dgm:spPr/>
      <dgm:t>
        <a:bodyPr/>
        <a:lstStyle/>
        <a:p>
          <a:r>
            <a:rPr lang="en-US"/>
            <a:t>Key concepts </a:t>
          </a:r>
        </a:p>
      </dgm:t>
    </dgm:pt>
    <dgm:pt modelId="{3FA2C4D1-0D34-4C44-8F2A-124F1EB94CCB}" type="parTrans" cxnId="{58691B7F-81E6-4F62-BC2D-BB7CD1AE0370}">
      <dgm:prSet/>
      <dgm:spPr/>
      <dgm:t>
        <a:bodyPr/>
        <a:lstStyle/>
        <a:p>
          <a:endParaRPr lang="en-US"/>
        </a:p>
      </dgm:t>
    </dgm:pt>
    <dgm:pt modelId="{0EDB56DE-96D2-4AEC-90CF-8B8D46EFDEB7}" type="sibTrans" cxnId="{58691B7F-81E6-4F62-BC2D-BB7CD1AE0370}">
      <dgm:prSet/>
      <dgm:spPr/>
      <dgm:t>
        <a:bodyPr/>
        <a:lstStyle/>
        <a:p>
          <a:endParaRPr lang="en-US"/>
        </a:p>
      </dgm:t>
    </dgm:pt>
    <dgm:pt modelId="{EB19F942-B009-45F4-AE34-176D9EB77736}">
      <dgm:prSet/>
      <dgm:spPr/>
      <dgm:t>
        <a:bodyPr/>
        <a:lstStyle/>
        <a:p>
          <a:r>
            <a:rPr lang="en-US" dirty="0"/>
            <a:t>Biological data types</a:t>
          </a:r>
        </a:p>
      </dgm:t>
    </dgm:pt>
    <dgm:pt modelId="{B9099649-CBF8-4FFE-AA05-0AD85278C6E3}" type="parTrans" cxnId="{F10CD0B9-978D-44E1-ACE3-9261F9B4E6C0}">
      <dgm:prSet/>
      <dgm:spPr/>
      <dgm:t>
        <a:bodyPr/>
        <a:lstStyle/>
        <a:p>
          <a:endParaRPr lang="en-US"/>
        </a:p>
      </dgm:t>
    </dgm:pt>
    <dgm:pt modelId="{E5277762-75E2-4D3F-A6E6-35E2BB361C2B}" type="sibTrans" cxnId="{F10CD0B9-978D-44E1-ACE3-9261F9B4E6C0}">
      <dgm:prSet/>
      <dgm:spPr/>
      <dgm:t>
        <a:bodyPr/>
        <a:lstStyle/>
        <a:p>
          <a:endParaRPr lang="en-US"/>
        </a:p>
      </dgm:t>
    </dgm:pt>
    <dgm:pt modelId="{205639B0-B56C-41F8-9AB8-9B209F86F63F}">
      <dgm:prSet/>
      <dgm:spPr/>
      <dgm:t>
        <a:bodyPr/>
        <a:lstStyle/>
        <a:p>
          <a:r>
            <a:rPr lang="en-US"/>
            <a:t>Descriptive statistics</a:t>
          </a:r>
        </a:p>
      </dgm:t>
    </dgm:pt>
    <dgm:pt modelId="{B919C36C-D800-4760-8652-77A521DBD9E1}" type="parTrans" cxnId="{5C36C5CE-FCF8-4828-8BC2-5763FB8EDFEB}">
      <dgm:prSet/>
      <dgm:spPr/>
      <dgm:t>
        <a:bodyPr/>
        <a:lstStyle/>
        <a:p>
          <a:endParaRPr lang="en-US"/>
        </a:p>
      </dgm:t>
    </dgm:pt>
    <dgm:pt modelId="{E0D121F1-8F46-4159-8B7D-A54E8942726B}" type="sibTrans" cxnId="{5C36C5CE-FCF8-4828-8BC2-5763FB8EDFEB}">
      <dgm:prSet/>
      <dgm:spPr/>
      <dgm:t>
        <a:bodyPr/>
        <a:lstStyle/>
        <a:p>
          <a:endParaRPr lang="en-US"/>
        </a:p>
      </dgm:t>
    </dgm:pt>
    <dgm:pt modelId="{2018A301-40CD-4183-8978-A045AE190469}">
      <dgm:prSet/>
      <dgm:spPr/>
      <dgm:t>
        <a:bodyPr/>
        <a:lstStyle/>
        <a:p>
          <a:r>
            <a:rPr lang="en-US" dirty="0"/>
            <a:t>Probability &amp; inference</a:t>
          </a:r>
        </a:p>
      </dgm:t>
    </dgm:pt>
    <dgm:pt modelId="{B4E96ECA-F13A-4DCB-A05C-A5D9D769AE1D}" type="parTrans" cxnId="{479E1DE4-4C1C-45EF-9336-ADDB7438B86B}">
      <dgm:prSet/>
      <dgm:spPr/>
      <dgm:t>
        <a:bodyPr/>
        <a:lstStyle/>
        <a:p>
          <a:endParaRPr lang="en-US"/>
        </a:p>
      </dgm:t>
    </dgm:pt>
    <dgm:pt modelId="{79CC862A-FA1A-46AE-88F5-3D25E6117490}" type="sibTrans" cxnId="{479E1DE4-4C1C-45EF-9336-ADDB7438B86B}">
      <dgm:prSet/>
      <dgm:spPr/>
      <dgm:t>
        <a:bodyPr/>
        <a:lstStyle/>
        <a:p>
          <a:endParaRPr lang="en-US"/>
        </a:p>
      </dgm:t>
    </dgm:pt>
    <dgm:pt modelId="{D1FA4313-E982-4CC7-B4B4-5720B65C5F6E}">
      <dgm:prSet/>
      <dgm:spPr/>
      <dgm:t>
        <a:bodyPr/>
        <a:lstStyle/>
        <a:p>
          <a:r>
            <a:rPr lang="en-US" dirty="0"/>
            <a:t>Core statistical methods</a:t>
          </a:r>
        </a:p>
      </dgm:t>
    </dgm:pt>
    <dgm:pt modelId="{8BE031B9-D993-472A-B19C-290CAB8A01BF}" type="parTrans" cxnId="{482609C7-4998-4450-A25E-C54251F0EF34}">
      <dgm:prSet/>
      <dgm:spPr/>
      <dgm:t>
        <a:bodyPr/>
        <a:lstStyle/>
        <a:p>
          <a:endParaRPr lang="en-US"/>
        </a:p>
      </dgm:t>
    </dgm:pt>
    <dgm:pt modelId="{ED9041CA-9696-41A8-801F-9CCEB9C173EF}" type="sibTrans" cxnId="{482609C7-4998-4450-A25E-C54251F0EF34}">
      <dgm:prSet/>
      <dgm:spPr/>
      <dgm:t>
        <a:bodyPr/>
        <a:lstStyle/>
        <a:p>
          <a:endParaRPr lang="en-US"/>
        </a:p>
      </dgm:t>
    </dgm:pt>
    <dgm:pt modelId="{C56FA079-3C34-4A87-9EE9-8D3EC7CD5267}">
      <dgm:prSet/>
      <dgm:spPr/>
      <dgm:t>
        <a:bodyPr/>
        <a:lstStyle/>
        <a:p>
          <a:r>
            <a:rPr lang="en-US" dirty="0"/>
            <a:t>Sample size calculation</a:t>
          </a:r>
        </a:p>
      </dgm:t>
    </dgm:pt>
    <dgm:pt modelId="{DE106EA0-488C-4CF2-8904-D2117B70B03C}" type="parTrans" cxnId="{2256700C-22CD-49F6-A007-F442AA4A944D}">
      <dgm:prSet/>
      <dgm:spPr/>
      <dgm:t>
        <a:bodyPr/>
        <a:lstStyle/>
        <a:p>
          <a:endParaRPr lang="en-US"/>
        </a:p>
      </dgm:t>
    </dgm:pt>
    <dgm:pt modelId="{3C72265F-8454-49E8-A5BD-02406525EC0A}" type="sibTrans" cxnId="{2256700C-22CD-49F6-A007-F442AA4A944D}">
      <dgm:prSet/>
      <dgm:spPr/>
      <dgm:t>
        <a:bodyPr/>
        <a:lstStyle/>
        <a:p>
          <a:endParaRPr lang="en-US"/>
        </a:p>
      </dgm:t>
    </dgm:pt>
    <dgm:pt modelId="{F7C19571-DC1F-4CD8-871E-88CC3182DED4}" type="pres">
      <dgm:prSet presAssocID="{8F1B8EF2-DF73-4115-97DC-F629907C5C7E}" presName="linear" presStyleCnt="0">
        <dgm:presLayoutVars>
          <dgm:dir/>
          <dgm:animLvl val="lvl"/>
          <dgm:resizeHandles val="exact"/>
        </dgm:presLayoutVars>
      </dgm:prSet>
      <dgm:spPr/>
    </dgm:pt>
    <dgm:pt modelId="{0B360007-22D1-4F6E-B13F-D167A3FEA96A}" type="pres">
      <dgm:prSet presAssocID="{7AB1B32F-DB3B-467C-A696-3DF4A7EDCD66}" presName="parentLin" presStyleCnt="0"/>
      <dgm:spPr/>
    </dgm:pt>
    <dgm:pt modelId="{0E70D21F-B6DA-456D-A483-61E608D3C49D}" type="pres">
      <dgm:prSet presAssocID="{7AB1B32F-DB3B-467C-A696-3DF4A7EDCD66}" presName="parentLeftMargin" presStyleLbl="node1" presStyleIdx="0" presStyleCnt="3"/>
      <dgm:spPr/>
    </dgm:pt>
    <dgm:pt modelId="{B362D06F-61FE-4547-B8A9-B0465E4E9C07}" type="pres">
      <dgm:prSet presAssocID="{7AB1B32F-DB3B-467C-A696-3DF4A7EDCD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715D24-F3A4-4ACD-AAB3-6B0EB9D215DE}" type="pres">
      <dgm:prSet presAssocID="{7AB1B32F-DB3B-467C-A696-3DF4A7EDCD66}" presName="negativeSpace" presStyleCnt="0"/>
      <dgm:spPr/>
    </dgm:pt>
    <dgm:pt modelId="{5C39870D-44F7-4C7F-86CE-EA1E498DA359}" type="pres">
      <dgm:prSet presAssocID="{7AB1B32F-DB3B-467C-A696-3DF4A7EDCD66}" presName="childText" presStyleLbl="conFgAcc1" presStyleIdx="0" presStyleCnt="3">
        <dgm:presLayoutVars>
          <dgm:bulletEnabled val="1"/>
        </dgm:presLayoutVars>
      </dgm:prSet>
      <dgm:spPr/>
    </dgm:pt>
    <dgm:pt modelId="{C31926BE-F983-4FFB-B00B-C4A2DB2FF5E2}" type="pres">
      <dgm:prSet presAssocID="{839AB2EF-D3CF-4E65-9E3C-537AAC5584A8}" presName="spaceBetweenRectangles" presStyleCnt="0"/>
      <dgm:spPr/>
    </dgm:pt>
    <dgm:pt modelId="{5E21F3C4-FE35-4A4F-AD46-71562FCF253E}" type="pres">
      <dgm:prSet presAssocID="{4C1BA685-49A5-4561-9666-6D78018212F0}" presName="parentLin" presStyleCnt="0"/>
      <dgm:spPr/>
    </dgm:pt>
    <dgm:pt modelId="{167A80DC-AAD3-48B3-B03B-5570699EFA77}" type="pres">
      <dgm:prSet presAssocID="{4C1BA685-49A5-4561-9666-6D78018212F0}" presName="parentLeftMargin" presStyleLbl="node1" presStyleIdx="0" presStyleCnt="3"/>
      <dgm:spPr/>
    </dgm:pt>
    <dgm:pt modelId="{33FCA1A3-0B23-43B6-ABB8-5B49A25357F8}" type="pres">
      <dgm:prSet presAssocID="{4C1BA685-49A5-4561-9666-6D78018212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4DF676-6AB2-4025-8F62-0339024A63B6}" type="pres">
      <dgm:prSet presAssocID="{4C1BA685-49A5-4561-9666-6D78018212F0}" presName="negativeSpace" presStyleCnt="0"/>
      <dgm:spPr/>
    </dgm:pt>
    <dgm:pt modelId="{19A38101-4DA2-4046-83EC-A4F422D898D6}" type="pres">
      <dgm:prSet presAssocID="{4C1BA685-49A5-4561-9666-6D78018212F0}" presName="childText" presStyleLbl="conFgAcc1" presStyleIdx="1" presStyleCnt="3">
        <dgm:presLayoutVars>
          <dgm:bulletEnabled val="1"/>
        </dgm:presLayoutVars>
      </dgm:prSet>
      <dgm:spPr/>
    </dgm:pt>
    <dgm:pt modelId="{FBAB1238-572F-4E1E-87B3-6AC1B7F170EC}" type="pres">
      <dgm:prSet presAssocID="{FE23E014-5B41-4A5A-ACEC-C14BA6AB392E}" presName="spaceBetweenRectangles" presStyleCnt="0"/>
      <dgm:spPr/>
    </dgm:pt>
    <dgm:pt modelId="{5EFF1F23-E12D-43D8-B312-7BAD10A49131}" type="pres">
      <dgm:prSet presAssocID="{F347E238-D270-468D-8E5D-836BB3AF649E}" presName="parentLin" presStyleCnt="0"/>
      <dgm:spPr/>
    </dgm:pt>
    <dgm:pt modelId="{7051B34C-239A-4E91-BCFD-50270DECBDBD}" type="pres">
      <dgm:prSet presAssocID="{F347E238-D270-468D-8E5D-836BB3AF649E}" presName="parentLeftMargin" presStyleLbl="node1" presStyleIdx="1" presStyleCnt="3"/>
      <dgm:spPr/>
    </dgm:pt>
    <dgm:pt modelId="{A883B892-DE03-4592-AF7C-5293593E22AE}" type="pres">
      <dgm:prSet presAssocID="{F347E238-D270-468D-8E5D-836BB3AF64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115C616-7C5E-4D91-AF22-C8A611CEDA50}" type="pres">
      <dgm:prSet presAssocID="{F347E238-D270-468D-8E5D-836BB3AF649E}" presName="negativeSpace" presStyleCnt="0"/>
      <dgm:spPr/>
    </dgm:pt>
    <dgm:pt modelId="{68132983-2108-49F7-85CA-B44B8822DF7E}" type="pres">
      <dgm:prSet presAssocID="{F347E238-D270-468D-8E5D-836BB3AF649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1B6B600-FEEE-4B48-AA40-2CD77F57A91D}" srcId="{8F1B8EF2-DF73-4115-97DC-F629907C5C7E}" destId="{7AB1B32F-DB3B-467C-A696-3DF4A7EDCD66}" srcOrd="0" destOrd="0" parTransId="{923801F5-A2EA-424E-BDCE-0E2A7B27BFD8}" sibTransId="{839AB2EF-D3CF-4E65-9E3C-537AAC5584A8}"/>
    <dgm:cxn modelId="{2256700C-22CD-49F6-A007-F442AA4A944D}" srcId="{F347E238-D270-468D-8E5D-836BB3AF649E}" destId="{C56FA079-3C34-4A87-9EE9-8D3EC7CD5267}" srcOrd="3" destOrd="0" parTransId="{DE106EA0-488C-4CF2-8904-D2117B70B03C}" sibTransId="{3C72265F-8454-49E8-A5BD-02406525EC0A}"/>
    <dgm:cxn modelId="{41BC9311-61DD-4248-B782-E7904AA9BF18}" type="presOf" srcId="{4C1BA685-49A5-4561-9666-6D78018212F0}" destId="{33FCA1A3-0B23-43B6-ABB8-5B49A25357F8}" srcOrd="1" destOrd="0" presId="urn:microsoft.com/office/officeart/2005/8/layout/list1"/>
    <dgm:cxn modelId="{5ECF2022-E681-4F80-A567-BAE3A6405DBF}" type="presOf" srcId="{4C1BA685-49A5-4561-9666-6D78018212F0}" destId="{167A80DC-AAD3-48B3-B03B-5570699EFA77}" srcOrd="0" destOrd="0" presId="urn:microsoft.com/office/officeart/2005/8/layout/list1"/>
    <dgm:cxn modelId="{50783D39-F50A-47EE-BDFF-DF66D53D5693}" type="presOf" srcId="{D1FA4313-E982-4CC7-B4B4-5720B65C5F6E}" destId="{68132983-2108-49F7-85CA-B44B8822DF7E}" srcOrd="0" destOrd="4" presId="urn:microsoft.com/office/officeart/2005/8/layout/list1"/>
    <dgm:cxn modelId="{B2BCD53F-0C4E-42C5-8367-D06217DE2AD8}" srcId="{8F1B8EF2-DF73-4115-97DC-F629907C5C7E}" destId="{4C1BA685-49A5-4561-9666-6D78018212F0}" srcOrd="1" destOrd="0" parTransId="{101952D8-26ED-43E0-8F77-EF089399E977}" sibTransId="{FE23E014-5B41-4A5A-ACEC-C14BA6AB392E}"/>
    <dgm:cxn modelId="{58691B7F-81E6-4F62-BC2D-BB7CD1AE0370}" srcId="{8F1B8EF2-DF73-4115-97DC-F629907C5C7E}" destId="{F347E238-D270-468D-8E5D-836BB3AF649E}" srcOrd="2" destOrd="0" parTransId="{3FA2C4D1-0D34-4C44-8F2A-124F1EB94CCB}" sibTransId="{0EDB56DE-96D2-4AEC-90CF-8B8D46EFDEB7}"/>
    <dgm:cxn modelId="{E4207C8E-1A48-44D2-8F4A-CF8445D695BF}" type="presOf" srcId="{2018A301-40CD-4183-8978-A045AE190469}" destId="{68132983-2108-49F7-85CA-B44B8822DF7E}" srcOrd="0" destOrd="2" presId="urn:microsoft.com/office/officeart/2005/8/layout/list1"/>
    <dgm:cxn modelId="{6AA4359C-0457-4B34-ABE3-D464310DE05F}" type="presOf" srcId="{F347E238-D270-468D-8E5D-836BB3AF649E}" destId="{7051B34C-239A-4E91-BCFD-50270DECBDBD}" srcOrd="0" destOrd="0" presId="urn:microsoft.com/office/officeart/2005/8/layout/list1"/>
    <dgm:cxn modelId="{532D41A4-60FC-4C2E-AB94-2ED7562D7C09}" type="presOf" srcId="{7AB1B32F-DB3B-467C-A696-3DF4A7EDCD66}" destId="{B362D06F-61FE-4547-B8A9-B0465E4E9C07}" srcOrd="1" destOrd="0" presId="urn:microsoft.com/office/officeart/2005/8/layout/list1"/>
    <dgm:cxn modelId="{0ED1CEAF-06B6-4051-A646-2D409CFCCD9E}" type="presOf" srcId="{7AB1B32F-DB3B-467C-A696-3DF4A7EDCD66}" destId="{0E70D21F-B6DA-456D-A483-61E608D3C49D}" srcOrd="0" destOrd="0" presId="urn:microsoft.com/office/officeart/2005/8/layout/list1"/>
    <dgm:cxn modelId="{F10CD0B9-978D-44E1-ACE3-9261F9B4E6C0}" srcId="{F347E238-D270-468D-8E5D-836BB3AF649E}" destId="{EB19F942-B009-45F4-AE34-176D9EB77736}" srcOrd="0" destOrd="0" parTransId="{B9099649-CBF8-4FFE-AA05-0AD85278C6E3}" sibTransId="{E5277762-75E2-4D3F-A6E6-35E2BB361C2B}"/>
    <dgm:cxn modelId="{3F8DE6BA-74D4-409A-BD1C-3CF8F42FCE7C}" type="presOf" srcId="{C56FA079-3C34-4A87-9EE9-8D3EC7CD5267}" destId="{68132983-2108-49F7-85CA-B44B8822DF7E}" srcOrd="0" destOrd="3" presId="urn:microsoft.com/office/officeart/2005/8/layout/list1"/>
    <dgm:cxn modelId="{416782BF-CC31-4BD3-9BAC-FC622EE87704}" type="presOf" srcId="{EB19F942-B009-45F4-AE34-176D9EB77736}" destId="{68132983-2108-49F7-85CA-B44B8822DF7E}" srcOrd="0" destOrd="0" presId="urn:microsoft.com/office/officeart/2005/8/layout/list1"/>
    <dgm:cxn modelId="{482609C7-4998-4450-A25E-C54251F0EF34}" srcId="{F347E238-D270-468D-8E5D-836BB3AF649E}" destId="{D1FA4313-E982-4CC7-B4B4-5720B65C5F6E}" srcOrd="4" destOrd="0" parTransId="{8BE031B9-D993-472A-B19C-290CAB8A01BF}" sibTransId="{ED9041CA-9696-41A8-801F-9CCEB9C173EF}"/>
    <dgm:cxn modelId="{5C36C5CE-FCF8-4828-8BC2-5763FB8EDFEB}" srcId="{F347E238-D270-468D-8E5D-836BB3AF649E}" destId="{205639B0-B56C-41F8-9AB8-9B209F86F63F}" srcOrd="1" destOrd="0" parTransId="{B919C36C-D800-4760-8652-77A521DBD9E1}" sibTransId="{E0D121F1-8F46-4159-8B7D-A54E8942726B}"/>
    <dgm:cxn modelId="{DC5CE1D6-3903-4CE8-B233-BFFF2CA873CC}" type="presOf" srcId="{205639B0-B56C-41F8-9AB8-9B209F86F63F}" destId="{68132983-2108-49F7-85CA-B44B8822DF7E}" srcOrd="0" destOrd="1" presId="urn:microsoft.com/office/officeart/2005/8/layout/list1"/>
    <dgm:cxn modelId="{479E1DE4-4C1C-45EF-9336-ADDB7438B86B}" srcId="{F347E238-D270-468D-8E5D-836BB3AF649E}" destId="{2018A301-40CD-4183-8978-A045AE190469}" srcOrd="2" destOrd="0" parTransId="{B4E96ECA-F13A-4DCB-A05C-A5D9D769AE1D}" sibTransId="{79CC862A-FA1A-46AE-88F5-3D25E6117490}"/>
    <dgm:cxn modelId="{32B9E9ED-BB82-4723-985B-0F4FB74DABB4}" type="presOf" srcId="{8F1B8EF2-DF73-4115-97DC-F629907C5C7E}" destId="{F7C19571-DC1F-4CD8-871E-88CC3182DED4}" srcOrd="0" destOrd="0" presId="urn:microsoft.com/office/officeart/2005/8/layout/list1"/>
    <dgm:cxn modelId="{55B98AFD-5062-4797-94E8-B28ACF22763D}" type="presOf" srcId="{F347E238-D270-468D-8E5D-836BB3AF649E}" destId="{A883B892-DE03-4592-AF7C-5293593E22AE}" srcOrd="1" destOrd="0" presId="urn:microsoft.com/office/officeart/2005/8/layout/list1"/>
    <dgm:cxn modelId="{5C54002F-F062-40F2-A1A1-94574C40DD68}" type="presParOf" srcId="{F7C19571-DC1F-4CD8-871E-88CC3182DED4}" destId="{0B360007-22D1-4F6E-B13F-D167A3FEA96A}" srcOrd="0" destOrd="0" presId="urn:microsoft.com/office/officeart/2005/8/layout/list1"/>
    <dgm:cxn modelId="{03090AE7-068D-4745-BB1C-D8DC63660A6B}" type="presParOf" srcId="{0B360007-22D1-4F6E-B13F-D167A3FEA96A}" destId="{0E70D21F-B6DA-456D-A483-61E608D3C49D}" srcOrd="0" destOrd="0" presId="urn:microsoft.com/office/officeart/2005/8/layout/list1"/>
    <dgm:cxn modelId="{EA220B37-B24F-4ADE-977A-6B5FA258B1B2}" type="presParOf" srcId="{0B360007-22D1-4F6E-B13F-D167A3FEA96A}" destId="{B362D06F-61FE-4547-B8A9-B0465E4E9C07}" srcOrd="1" destOrd="0" presId="urn:microsoft.com/office/officeart/2005/8/layout/list1"/>
    <dgm:cxn modelId="{75EE5341-9007-4F8F-A53B-FC0DBC2CF72C}" type="presParOf" srcId="{F7C19571-DC1F-4CD8-871E-88CC3182DED4}" destId="{5F715D24-F3A4-4ACD-AAB3-6B0EB9D215DE}" srcOrd="1" destOrd="0" presId="urn:microsoft.com/office/officeart/2005/8/layout/list1"/>
    <dgm:cxn modelId="{4123C861-3554-49DB-86EF-C38997762310}" type="presParOf" srcId="{F7C19571-DC1F-4CD8-871E-88CC3182DED4}" destId="{5C39870D-44F7-4C7F-86CE-EA1E498DA359}" srcOrd="2" destOrd="0" presId="urn:microsoft.com/office/officeart/2005/8/layout/list1"/>
    <dgm:cxn modelId="{C286FAD0-F6E4-4BB3-B530-27E0E3305F4A}" type="presParOf" srcId="{F7C19571-DC1F-4CD8-871E-88CC3182DED4}" destId="{C31926BE-F983-4FFB-B00B-C4A2DB2FF5E2}" srcOrd="3" destOrd="0" presId="urn:microsoft.com/office/officeart/2005/8/layout/list1"/>
    <dgm:cxn modelId="{076F3813-D7E5-4A1D-96E7-5C5DBAFBAD2C}" type="presParOf" srcId="{F7C19571-DC1F-4CD8-871E-88CC3182DED4}" destId="{5E21F3C4-FE35-4A4F-AD46-71562FCF253E}" srcOrd="4" destOrd="0" presId="urn:microsoft.com/office/officeart/2005/8/layout/list1"/>
    <dgm:cxn modelId="{DA8C98C1-7441-41DE-9C8F-4D177288938A}" type="presParOf" srcId="{5E21F3C4-FE35-4A4F-AD46-71562FCF253E}" destId="{167A80DC-AAD3-48B3-B03B-5570699EFA77}" srcOrd="0" destOrd="0" presId="urn:microsoft.com/office/officeart/2005/8/layout/list1"/>
    <dgm:cxn modelId="{E483E207-DDA1-41D9-90A4-CF08A331AB28}" type="presParOf" srcId="{5E21F3C4-FE35-4A4F-AD46-71562FCF253E}" destId="{33FCA1A3-0B23-43B6-ABB8-5B49A25357F8}" srcOrd="1" destOrd="0" presId="urn:microsoft.com/office/officeart/2005/8/layout/list1"/>
    <dgm:cxn modelId="{180DA9E8-BF34-4FF8-9247-76A51F5E50FC}" type="presParOf" srcId="{F7C19571-DC1F-4CD8-871E-88CC3182DED4}" destId="{BD4DF676-6AB2-4025-8F62-0339024A63B6}" srcOrd="5" destOrd="0" presId="urn:microsoft.com/office/officeart/2005/8/layout/list1"/>
    <dgm:cxn modelId="{E8DB3708-985D-45E1-8B11-8C30AB824663}" type="presParOf" srcId="{F7C19571-DC1F-4CD8-871E-88CC3182DED4}" destId="{19A38101-4DA2-4046-83EC-A4F422D898D6}" srcOrd="6" destOrd="0" presId="urn:microsoft.com/office/officeart/2005/8/layout/list1"/>
    <dgm:cxn modelId="{1AA32E1E-C475-4F61-B45D-E1F610E5E97E}" type="presParOf" srcId="{F7C19571-DC1F-4CD8-871E-88CC3182DED4}" destId="{FBAB1238-572F-4E1E-87B3-6AC1B7F170EC}" srcOrd="7" destOrd="0" presId="urn:microsoft.com/office/officeart/2005/8/layout/list1"/>
    <dgm:cxn modelId="{E484873D-9462-4F54-BAD2-54CB55A2D9A6}" type="presParOf" srcId="{F7C19571-DC1F-4CD8-871E-88CC3182DED4}" destId="{5EFF1F23-E12D-43D8-B312-7BAD10A49131}" srcOrd="8" destOrd="0" presId="urn:microsoft.com/office/officeart/2005/8/layout/list1"/>
    <dgm:cxn modelId="{CAAA1D2C-2427-489E-8AE3-0A33DE4DA187}" type="presParOf" srcId="{5EFF1F23-E12D-43D8-B312-7BAD10A49131}" destId="{7051B34C-239A-4E91-BCFD-50270DECBDBD}" srcOrd="0" destOrd="0" presId="urn:microsoft.com/office/officeart/2005/8/layout/list1"/>
    <dgm:cxn modelId="{1A978123-C7F5-46C1-B887-1BA18416B855}" type="presParOf" srcId="{5EFF1F23-E12D-43D8-B312-7BAD10A49131}" destId="{A883B892-DE03-4592-AF7C-5293593E22AE}" srcOrd="1" destOrd="0" presId="urn:microsoft.com/office/officeart/2005/8/layout/list1"/>
    <dgm:cxn modelId="{99C702A0-8F91-4CC5-AF67-E558CCBE1D5C}" type="presParOf" srcId="{F7C19571-DC1F-4CD8-871E-88CC3182DED4}" destId="{A115C616-7C5E-4D91-AF22-C8A611CEDA50}" srcOrd="9" destOrd="0" presId="urn:microsoft.com/office/officeart/2005/8/layout/list1"/>
    <dgm:cxn modelId="{A4971A29-BB73-4B68-BFF9-246FBE78EDA2}" type="presParOf" srcId="{F7C19571-DC1F-4CD8-871E-88CC3182DED4}" destId="{68132983-2108-49F7-85CA-B44B8822DF7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3327B4-F8D7-4578-8664-059D8019ED8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23BF64-56B2-48A3-834B-30322D8958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Biostatistics is a branch of applied statistics that applies statistical methods to collect and analyze data related to biology and medicine.</a:t>
          </a:r>
        </a:p>
      </dgm:t>
    </dgm:pt>
    <dgm:pt modelId="{EF89A7A1-88AF-49F8-BE91-5668CFF5DA59}" type="parTrans" cxnId="{B0492A90-77EA-4533-92AF-7A467E89A307}">
      <dgm:prSet/>
      <dgm:spPr/>
      <dgm:t>
        <a:bodyPr/>
        <a:lstStyle/>
        <a:p>
          <a:endParaRPr lang="en-US" sz="2000"/>
        </a:p>
      </dgm:t>
    </dgm:pt>
    <dgm:pt modelId="{72B54A00-E5A0-43D5-B238-C37B22AC5543}" type="sibTrans" cxnId="{B0492A90-77EA-4533-92AF-7A467E89A307}">
      <dgm:prSet/>
      <dgm:spPr/>
      <dgm:t>
        <a:bodyPr/>
        <a:lstStyle/>
        <a:p>
          <a:endParaRPr lang="en-US" sz="2000"/>
        </a:p>
      </dgm:t>
    </dgm:pt>
    <dgm:pt modelId="{EA79D62D-BE89-43B0-B3B8-8ED9A347A9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i="1" dirty="0"/>
            <a:t>--- Much more statistics than biology and medicine, however, biostatisticians must learn some biological and medical concepts also. </a:t>
          </a:r>
          <a:endParaRPr lang="en-US" sz="2000" dirty="0"/>
        </a:p>
      </dgm:t>
    </dgm:pt>
    <dgm:pt modelId="{F0ABD331-4294-4FB7-8F8C-3E15B2B7DF87}" type="parTrans" cxnId="{FCD2FD62-0AF6-4621-A889-E151433DD097}">
      <dgm:prSet/>
      <dgm:spPr/>
      <dgm:t>
        <a:bodyPr/>
        <a:lstStyle/>
        <a:p>
          <a:endParaRPr lang="en-US" sz="2000"/>
        </a:p>
      </dgm:t>
    </dgm:pt>
    <dgm:pt modelId="{EBAE804D-7375-41A8-82E6-C3D23DC596D9}" type="sibTrans" cxnId="{FCD2FD62-0AF6-4621-A889-E151433DD097}">
      <dgm:prSet/>
      <dgm:spPr/>
      <dgm:t>
        <a:bodyPr/>
        <a:lstStyle/>
        <a:p>
          <a:endParaRPr lang="en-US" sz="2000"/>
        </a:p>
      </dgm:t>
    </dgm:pt>
    <dgm:pt modelId="{FCA7CE9D-340F-47AD-A2DF-38F2457E590B}" type="pres">
      <dgm:prSet presAssocID="{4F3327B4-F8D7-4578-8664-059D8019ED8E}" presName="root" presStyleCnt="0">
        <dgm:presLayoutVars>
          <dgm:dir/>
          <dgm:resizeHandles val="exact"/>
        </dgm:presLayoutVars>
      </dgm:prSet>
      <dgm:spPr/>
    </dgm:pt>
    <dgm:pt modelId="{B9CF69E0-61B7-44E9-80C0-D5E9E76BA4FB}" type="pres">
      <dgm:prSet presAssocID="{3D23BF64-56B2-48A3-834B-30322D89580F}" presName="compNode" presStyleCnt="0"/>
      <dgm:spPr/>
    </dgm:pt>
    <dgm:pt modelId="{84B31424-CAC9-44C1-B4A2-20D49E5ECFAD}" type="pres">
      <dgm:prSet presAssocID="{3D23BF64-56B2-48A3-834B-30322D89580F}" presName="bgRect" presStyleLbl="bgShp" presStyleIdx="0" presStyleCnt="2" custScaleY="123542"/>
      <dgm:spPr/>
    </dgm:pt>
    <dgm:pt modelId="{E9352B4F-FF59-4141-971E-21694A16D496}" type="pres">
      <dgm:prSet presAssocID="{3D23BF64-56B2-48A3-834B-30322D89580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9A3A932-4B4C-44A2-87C5-59C92FEDD2EE}" type="pres">
      <dgm:prSet presAssocID="{3D23BF64-56B2-48A3-834B-30322D89580F}" presName="spaceRect" presStyleCnt="0"/>
      <dgm:spPr/>
    </dgm:pt>
    <dgm:pt modelId="{B01AF925-02AE-4EEE-BF66-CC86EB2B9B4A}" type="pres">
      <dgm:prSet presAssocID="{3D23BF64-56B2-48A3-834B-30322D89580F}" presName="parTx" presStyleLbl="revTx" presStyleIdx="0" presStyleCnt="2" custScaleY="100000">
        <dgm:presLayoutVars>
          <dgm:chMax val="0"/>
          <dgm:chPref val="0"/>
        </dgm:presLayoutVars>
      </dgm:prSet>
      <dgm:spPr/>
    </dgm:pt>
    <dgm:pt modelId="{062A436D-2404-42E8-8E21-979E3C301AE4}" type="pres">
      <dgm:prSet presAssocID="{72B54A00-E5A0-43D5-B238-C37B22AC5543}" presName="sibTrans" presStyleCnt="0"/>
      <dgm:spPr/>
    </dgm:pt>
    <dgm:pt modelId="{4CC62F77-F526-4A55-B9BE-54479A1D3DF3}" type="pres">
      <dgm:prSet presAssocID="{EA79D62D-BE89-43B0-B3B8-8ED9A347A91A}" presName="compNode" presStyleCnt="0"/>
      <dgm:spPr/>
    </dgm:pt>
    <dgm:pt modelId="{E183457F-79F5-40BB-8039-1E08DECC1D77}" type="pres">
      <dgm:prSet presAssocID="{EA79D62D-BE89-43B0-B3B8-8ED9A347A91A}" presName="bgRect" presStyleLbl="bgShp" presStyleIdx="1" presStyleCnt="2" custScaleY="139733"/>
      <dgm:spPr/>
    </dgm:pt>
    <dgm:pt modelId="{104E68E5-001C-4678-8B00-6FE72048CB59}" type="pres">
      <dgm:prSet presAssocID="{EA79D62D-BE89-43B0-B3B8-8ED9A347A91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F21049A7-C297-45A3-8D68-283FD9307615}" type="pres">
      <dgm:prSet presAssocID="{EA79D62D-BE89-43B0-B3B8-8ED9A347A91A}" presName="spaceRect" presStyleCnt="0"/>
      <dgm:spPr/>
    </dgm:pt>
    <dgm:pt modelId="{D31404A2-FBEA-42E0-AC81-1452FAC735DD}" type="pres">
      <dgm:prSet presAssocID="{EA79D62D-BE89-43B0-B3B8-8ED9A347A91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5C84C33-E9FA-4BB9-A14E-8DB892E7ACD8}" type="presOf" srcId="{EA79D62D-BE89-43B0-B3B8-8ED9A347A91A}" destId="{D31404A2-FBEA-42E0-AC81-1452FAC735DD}" srcOrd="0" destOrd="0" presId="urn:microsoft.com/office/officeart/2018/2/layout/IconVerticalSolidList"/>
    <dgm:cxn modelId="{FCD2FD62-0AF6-4621-A889-E151433DD097}" srcId="{4F3327B4-F8D7-4578-8664-059D8019ED8E}" destId="{EA79D62D-BE89-43B0-B3B8-8ED9A347A91A}" srcOrd="1" destOrd="0" parTransId="{F0ABD331-4294-4FB7-8F8C-3E15B2B7DF87}" sibTransId="{EBAE804D-7375-41A8-82E6-C3D23DC596D9}"/>
    <dgm:cxn modelId="{AA440755-3B42-4D52-9833-F23FE36F0E93}" type="presOf" srcId="{3D23BF64-56B2-48A3-834B-30322D89580F}" destId="{B01AF925-02AE-4EEE-BF66-CC86EB2B9B4A}" srcOrd="0" destOrd="0" presId="urn:microsoft.com/office/officeart/2018/2/layout/IconVerticalSolidList"/>
    <dgm:cxn modelId="{B0492A90-77EA-4533-92AF-7A467E89A307}" srcId="{4F3327B4-F8D7-4578-8664-059D8019ED8E}" destId="{3D23BF64-56B2-48A3-834B-30322D89580F}" srcOrd="0" destOrd="0" parTransId="{EF89A7A1-88AF-49F8-BE91-5668CFF5DA59}" sibTransId="{72B54A00-E5A0-43D5-B238-C37B22AC5543}"/>
    <dgm:cxn modelId="{8D7BD796-2BD6-45B9-9946-8EC5E3B6E24E}" type="presOf" srcId="{4F3327B4-F8D7-4578-8664-059D8019ED8E}" destId="{FCA7CE9D-340F-47AD-A2DF-38F2457E590B}" srcOrd="0" destOrd="0" presId="urn:microsoft.com/office/officeart/2018/2/layout/IconVerticalSolidList"/>
    <dgm:cxn modelId="{451D8029-6F02-41BC-B018-5C6FD03DF2D4}" type="presParOf" srcId="{FCA7CE9D-340F-47AD-A2DF-38F2457E590B}" destId="{B9CF69E0-61B7-44E9-80C0-D5E9E76BA4FB}" srcOrd="0" destOrd="0" presId="urn:microsoft.com/office/officeart/2018/2/layout/IconVerticalSolidList"/>
    <dgm:cxn modelId="{299519F0-8E2C-4F93-B148-45FB15F6AD44}" type="presParOf" srcId="{B9CF69E0-61B7-44E9-80C0-D5E9E76BA4FB}" destId="{84B31424-CAC9-44C1-B4A2-20D49E5ECFAD}" srcOrd="0" destOrd="0" presId="urn:microsoft.com/office/officeart/2018/2/layout/IconVerticalSolidList"/>
    <dgm:cxn modelId="{71B1D2F6-A7EF-425C-8EBC-5E854CB0789C}" type="presParOf" srcId="{B9CF69E0-61B7-44E9-80C0-D5E9E76BA4FB}" destId="{E9352B4F-FF59-4141-971E-21694A16D496}" srcOrd="1" destOrd="0" presId="urn:microsoft.com/office/officeart/2018/2/layout/IconVerticalSolidList"/>
    <dgm:cxn modelId="{C0434324-61F0-4AA6-81DA-715B6E6F5A58}" type="presParOf" srcId="{B9CF69E0-61B7-44E9-80C0-D5E9E76BA4FB}" destId="{C9A3A932-4B4C-44A2-87C5-59C92FEDD2EE}" srcOrd="2" destOrd="0" presId="urn:microsoft.com/office/officeart/2018/2/layout/IconVerticalSolidList"/>
    <dgm:cxn modelId="{BF071D75-0B5D-4E84-B39D-782D28FCACA6}" type="presParOf" srcId="{B9CF69E0-61B7-44E9-80C0-D5E9E76BA4FB}" destId="{B01AF925-02AE-4EEE-BF66-CC86EB2B9B4A}" srcOrd="3" destOrd="0" presId="urn:microsoft.com/office/officeart/2018/2/layout/IconVerticalSolidList"/>
    <dgm:cxn modelId="{7595F66C-61FA-40A6-B813-9EE92E89501D}" type="presParOf" srcId="{FCA7CE9D-340F-47AD-A2DF-38F2457E590B}" destId="{062A436D-2404-42E8-8E21-979E3C301AE4}" srcOrd="1" destOrd="0" presId="urn:microsoft.com/office/officeart/2018/2/layout/IconVerticalSolidList"/>
    <dgm:cxn modelId="{4AF88BDE-1B77-489C-AD9B-E177F0EB885C}" type="presParOf" srcId="{FCA7CE9D-340F-47AD-A2DF-38F2457E590B}" destId="{4CC62F77-F526-4A55-B9BE-54479A1D3DF3}" srcOrd="2" destOrd="0" presId="urn:microsoft.com/office/officeart/2018/2/layout/IconVerticalSolidList"/>
    <dgm:cxn modelId="{AB2C05EC-5842-4E04-A233-F3165209CC2E}" type="presParOf" srcId="{4CC62F77-F526-4A55-B9BE-54479A1D3DF3}" destId="{E183457F-79F5-40BB-8039-1E08DECC1D77}" srcOrd="0" destOrd="0" presId="urn:microsoft.com/office/officeart/2018/2/layout/IconVerticalSolidList"/>
    <dgm:cxn modelId="{2AE46020-4BCB-44E7-90C0-847E9BD93CF9}" type="presParOf" srcId="{4CC62F77-F526-4A55-B9BE-54479A1D3DF3}" destId="{104E68E5-001C-4678-8B00-6FE72048CB59}" srcOrd="1" destOrd="0" presId="urn:microsoft.com/office/officeart/2018/2/layout/IconVerticalSolidList"/>
    <dgm:cxn modelId="{6B761AC9-8461-41FA-B0C0-A0E8F5CA07E0}" type="presParOf" srcId="{4CC62F77-F526-4A55-B9BE-54479A1D3DF3}" destId="{F21049A7-C297-45A3-8D68-283FD9307615}" srcOrd="2" destOrd="0" presId="urn:microsoft.com/office/officeart/2018/2/layout/IconVerticalSolidList"/>
    <dgm:cxn modelId="{EB807742-96CF-4AAC-ADBD-1391CA3C52D1}" type="presParOf" srcId="{4CC62F77-F526-4A55-B9BE-54479A1D3DF3}" destId="{D31404A2-FBEA-42E0-AC81-1452FAC735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99CA78-ED6E-4DCC-8B28-2F55BFA9206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1422CE-ECB8-4A32-BBE2-481EB75815CE}">
      <dgm:prSet/>
      <dgm:spPr/>
      <dgm:t>
        <a:bodyPr/>
        <a:lstStyle/>
        <a:p>
          <a:r>
            <a:rPr lang="en-US" b="0" i="0" baseline="0" dirty="0"/>
            <a:t>Clinical &amp; epidemiological data (</a:t>
          </a:r>
          <a:r>
            <a:rPr lang="en-US" dirty="0"/>
            <a:t>blood pressure, BMI, disease status, incidence rates,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0A208F41-6B91-4D1B-B1EF-13F4B6FAFAC1}" type="parTrans" cxnId="{1B452BA3-D98F-4C2C-9D30-AEB268BCC2A8}">
      <dgm:prSet/>
      <dgm:spPr/>
      <dgm:t>
        <a:bodyPr/>
        <a:lstStyle/>
        <a:p>
          <a:endParaRPr lang="en-US"/>
        </a:p>
      </dgm:t>
    </dgm:pt>
    <dgm:pt modelId="{DAF5E951-7790-4CAF-B2C3-37B1FF63E360}" type="sibTrans" cxnId="{1B452BA3-D98F-4C2C-9D30-AEB268BCC2A8}">
      <dgm:prSet/>
      <dgm:spPr/>
      <dgm:t>
        <a:bodyPr/>
        <a:lstStyle/>
        <a:p>
          <a:endParaRPr lang="en-US"/>
        </a:p>
      </dgm:t>
    </dgm:pt>
    <dgm:pt modelId="{2825B0D7-CAB6-48C8-9CA7-B9E3EA91D1A1}">
      <dgm:prSet/>
      <dgm:spPr/>
      <dgm:t>
        <a:bodyPr/>
        <a:lstStyle/>
        <a:p>
          <a:r>
            <a:rPr lang="en-US" i="0" baseline="0" dirty="0"/>
            <a:t>Laboratory measurements (</a:t>
          </a:r>
          <a:r>
            <a:rPr lang="en-US" dirty="0"/>
            <a:t>enzyme activity, hormone levels, cell counts,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A550F671-CB5C-4046-A1F7-D5491B67FA60}" type="parTrans" cxnId="{7501727B-9544-4A81-987C-00DC4D436BE0}">
      <dgm:prSet/>
      <dgm:spPr/>
      <dgm:t>
        <a:bodyPr/>
        <a:lstStyle/>
        <a:p>
          <a:endParaRPr lang="en-US"/>
        </a:p>
      </dgm:t>
    </dgm:pt>
    <dgm:pt modelId="{282DAF22-2779-47CB-A7EC-FB6D52BD4208}" type="sibTrans" cxnId="{7501727B-9544-4A81-987C-00DC4D436BE0}">
      <dgm:prSet/>
      <dgm:spPr/>
      <dgm:t>
        <a:bodyPr/>
        <a:lstStyle/>
        <a:p>
          <a:endParaRPr lang="en-US"/>
        </a:p>
      </dgm:t>
    </dgm:pt>
    <dgm:pt modelId="{6D8D10C4-F798-49A4-BF19-02DEAE6963FF}">
      <dgm:prSet/>
      <dgm:spPr/>
      <dgm:t>
        <a:bodyPr/>
        <a:lstStyle/>
        <a:p>
          <a:r>
            <a:rPr lang="en-US" i="0" baseline="0" dirty="0"/>
            <a:t>Omics data (</a:t>
          </a:r>
          <a:r>
            <a:rPr lang="en-US" dirty="0"/>
            <a:t>Genomics, Transcriptomics, Metabolomics)</a:t>
          </a:r>
        </a:p>
      </dgm:t>
    </dgm:pt>
    <dgm:pt modelId="{58FEA3A5-E6B5-4EE2-98BA-625A136277B4}" type="parTrans" cxnId="{604DFF30-11BC-46F8-AE64-3FE3DF7866B3}">
      <dgm:prSet/>
      <dgm:spPr/>
      <dgm:t>
        <a:bodyPr/>
        <a:lstStyle/>
        <a:p>
          <a:endParaRPr lang="en-US"/>
        </a:p>
      </dgm:t>
    </dgm:pt>
    <dgm:pt modelId="{FA179F2D-3E00-4F38-AABD-A3EAC99FDE54}" type="sibTrans" cxnId="{604DFF30-11BC-46F8-AE64-3FE3DF7866B3}">
      <dgm:prSet/>
      <dgm:spPr/>
      <dgm:t>
        <a:bodyPr/>
        <a:lstStyle/>
        <a:p>
          <a:endParaRPr lang="en-US"/>
        </a:p>
      </dgm:t>
    </dgm:pt>
    <dgm:pt modelId="{76097F0F-2EA5-46C1-A164-AEF9A0BF4B95}">
      <dgm:prSet/>
      <dgm:spPr/>
      <dgm:t>
        <a:bodyPr/>
        <a:lstStyle/>
        <a:p>
          <a:r>
            <a:rPr lang="en-US" i="0" baseline="0" dirty="0"/>
            <a:t>Imaging data (MRI scans, microscopy images, CT images)</a:t>
          </a:r>
          <a:endParaRPr lang="en-US" dirty="0"/>
        </a:p>
      </dgm:t>
    </dgm:pt>
    <dgm:pt modelId="{06C1F79E-F867-42DD-986D-D9BB773EDEE0}" type="parTrans" cxnId="{2CD2B13F-E6F7-499D-AEA0-73E570A5846B}">
      <dgm:prSet/>
      <dgm:spPr/>
      <dgm:t>
        <a:bodyPr/>
        <a:lstStyle/>
        <a:p>
          <a:endParaRPr lang="en-US"/>
        </a:p>
      </dgm:t>
    </dgm:pt>
    <dgm:pt modelId="{CBF76F36-3CBB-4EF8-8BBC-91F290EF74FF}" type="sibTrans" cxnId="{2CD2B13F-E6F7-499D-AEA0-73E570A5846B}">
      <dgm:prSet/>
      <dgm:spPr/>
      <dgm:t>
        <a:bodyPr/>
        <a:lstStyle/>
        <a:p>
          <a:endParaRPr lang="en-US"/>
        </a:p>
      </dgm:t>
    </dgm:pt>
    <dgm:pt modelId="{BF967368-8F95-4C45-A819-6C4C711440E0}" type="pres">
      <dgm:prSet presAssocID="{EB99CA78-ED6E-4DCC-8B28-2F55BFA9206C}" presName="diagram" presStyleCnt="0">
        <dgm:presLayoutVars>
          <dgm:dir/>
          <dgm:resizeHandles val="exact"/>
        </dgm:presLayoutVars>
      </dgm:prSet>
      <dgm:spPr/>
    </dgm:pt>
    <dgm:pt modelId="{6F70498C-79AF-4617-AEAA-FAB4116AF34E}" type="pres">
      <dgm:prSet presAssocID="{911422CE-ECB8-4A32-BBE2-481EB75815CE}" presName="node" presStyleLbl="node1" presStyleIdx="0" presStyleCnt="4">
        <dgm:presLayoutVars>
          <dgm:bulletEnabled val="1"/>
        </dgm:presLayoutVars>
      </dgm:prSet>
      <dgm:spPr/>
    </dgm:pt>
    <dgm:pt modelId="{09CB450D-8E47-436E-8FBF-AF8BC3088829}" type="pres">
      <dgm:prSet presAssocID="{DAF5E951-7790-4CAF-B2C3-37B1FF63E360}" presName="sibTrans" presStyleCnt="0"/>
      <dgm:spPr/>
    </dgm:pt>
    <dgm:pt modelId="{0A2BD9E6-2438-42BD-8360-21A7DDA3D3F5}" type="pres">
      <dgm:prSet presAssocID="{2825B0D7-CAB6-48C8-9CA7-B9E3EA91D1A1}" presName="node" presStyleLbl="node1" presStyleIdx="1" presStyleCnt="4">
        <dgm:presLayoutVars>
          <dgm:bulletEnabled val="1"/>
        </dgm:presLayoutVars>
      </dgm:prSet>
      <dgm:spPr/>
    </dgm:pt>
    <dgm:pt modelId="{BD8814EF-421F-4ADE-A59A-37962237BD96}" type="pres">
      <dgm:prSet presAssocID="{282DAF22-2779-47CB-A7EC-FB6D52BD4208}" presName="sibTrans" presStyleCnt="0"/>
      <dgm:spPr/>
    </dgm:pt>
    <dgm:pt modelId="{DB36F10C-356B-440E-9E09-05FADD4292B7}" type="pres">
      <dgm:prSet presAssocID="{6D8D10C4-F798-49A4-BF19-02DEAE6963FF}" presName="node" presStyleLbl="node1" presStyleIdx="2" presStyleCnt="4">
        <dgm:presLayoutVars>
          <dgm:bulletEnabled val="1"/>
        </dgm:presLayoutVars>
      </dgm:prSet>
      <dgm:spPr/>
    </dgm:pt>
    <dgm:pt modelId="{8B9382E4-0283-47F8-9CA2-689DB103BDAE}" type="pres">
      <dgm:prSet presAssocID="{FA179F2D-3E00-4F38-AABD-A3EAC99FDE54}" presName="sibTrans" presStyleCnt="0"/>
      <dgm:spPr/>
    </dgm:pt>
    <dgm:pt modelId="{37761658-40E5-4049-8086-6DE87137CF03}" type="pres">
      <dgm:prSet presAssocID="{76097F0F-2EA5-46C1-A164-AEF9A0BF4B95}" presName="node" presStyleLbl="node1" presStyleIdx="3" presStyleCnt="4">
        <dgm:presLayoutVars>
          <dgm:bulletEnabled val="1"/>
        </dgm:presLayoutVars>
      </dgm:prSet>
      <dgm:spPr/>
    </dgm:pt>
  </dgm:ptLst>
  <dgm:cxnLst>
    <dgm:cxn modelId="{604DFF30-11BC-46F8-AE64-3FE3DF7866B3}" srcId="{EB99CA78-ED6E-4DCC-8B28-2F55BFA9206C}" destId="{6D8D10C4-F798-49A4-BF19-02DEAE6963FF}" srcOrd="2" destOrd="0" parTransId="{58FEA3A5-E6B5-4EE2-98BA-625A136277B4}" sibTransId="{FA179F2D-3E00-4F38-AABD-A3EAC99FDE54}"/>
    <dgm:cxn modelId="{2CD2B13F-E6F7-499D-AEA0-73E570A5846B}" srcId="{EB99CA78-ED6E-4DCC-8B28-2F55BFA9206C}" destId="{76097F0F-2EA5-46C1-A164-AEF9A0BF4B95}" srcOrd="3" destOrd="0" parTransId="{06C1F79E-F867-42DD-986D-D9BB773EDEE0}" sibTransId="{CBF76F36-3CBB-4EF8-8BBC-91F290EF74FF}"/>
    <dgm:cxn modelId="{FA74204C-F257-42ED-8678-816E5B1D8B44}" type="presOf" srcId="{2825B0D7-CAB6-48C8-9CA7-B9E3EA91D1A1}" destId="{0A2BD9E6-2438-42BD-8360-21A7DDA3D3F5}" srcOrd="0" destOrd="0" presId="urn:microsoft.com/office/officeart/2005/8/layout/default"/>
    <dgm:cxn modelId="{7501727B-9544-4A81-987C-00DC4D436BE0}" srcId="{EB99CA78-ED6E-4DCC-8B28-2F55BFA9206C}" destId="{2825B0D7-CAB6-48C8-9CA7-B9E3EA91D1A1}" srcOrd="1" destOrd="0" parTransId="{A550F671-CB5C-4046-A1F7-D5491B67FA60}" sibTransId="{282DAF22-2779-47CB-A7EC-FB6D52BD4208}"/>
    <dgm:cxn modelId="{1B452BA3-D98F-4C2C-9D30-AEB268BCC2A8}" srcId="{EB99CA78-ED6E-4DCC-8B28-2F55BFA9206C}" destId="{911422CE-ECB8-4A32-BBE2-481EB75815CE}" srcOrd="0" destOrd="0" parTransId="{0A208F41-6B91-4D1B-B1EF-13F4B6FAFAC1}" sibTransId="{DAF5E951-7790-4CAF-B2C3-37B1FF63E360}"/>
    <dgm:cxn modelId="{BA8B56C0-7278-44A6-9EA4-C3EDBAB5A418}" type="presOf" srcId="{EB99CA78-ED6E-4DCC-8B28-2F55BFA9206C}" destId="{BF967368-8F95-4C45-A819-6C4C711440E0}" srcOrd="0" destOrd="0" presId="urn:microsoft.com/office/officeart/2005/8/layout/default"/>
    <dgm:cxn modelId="{614552C3-9F1B-4197-B250-F806FBE301FB}" type="presOf" srcId="{76097F0F-2EA5-46C1-A164-AEF9A0BF4B95}" destId="{37761658-40E5-4049-8086-6DE87137CF03}" srcOrd="0" destOrd="0" presId="urn:microsoft.com/office/officeart/2005/8/layout/default"/>
    <dgm:cxn modelId="{6AB1AEC3-C292-42D8-BCE2-E933513D1BCC}" type="presOf" srcId="{6D8D10C4-F798-49A4-BF19-02DEAE6963FF}" destId="{DB36F10C-356B-440E-9E09-05FADD4292B7}" srcOrd="0" destOrd="0" presId="urn:microsoft.com/office/officeart/2005/8/layout/default"/>
    <dgm:cxn modelId="{271462FE-E9B0-4B3C-B686-841EB673A98B}" type="presOf" srcId="{911422CE-ECB8-4A32-BBE2-481EB75815CE}" destId="{6F70498C-79AF-4617-AEAA-FAB4116AF34E}" srcOrd="0" destOrd="0" presId="urn:microsoft.com/office/officeart/2005/8/layout/default"/>
    <dgm:cxn modelId="{C34F17CC-6CF1-49E8-86D3-DE43276D2EDC}" type="presParOf" srcId="{BF967368-8F95-4C45-A819-6C4C711440E0}" destId="{6F70498C-79AF-4617-AEAA-FAB4116AF34E}" srcOrd="0" destOrd="0" presId="urn:microsoft.com/office/officeart/2005/8/layout/default"/>
    <dgm:cxn modelId="{C9B01105-44E9-4C67-86EF-6E2E83338B36}" type="presParOf" srcId="{BF967368-8F95-4C45-A819-6C4C711440E0}" destId="{09CB450D-8E47-436E-8FBF-AF8BC3088829}" srcOrd="1" destOrd="0" presId="urn:microsoft.com/office/officeart/2005/8/layout/default"/>
    <dgm:cxn modelId="{EEDB058C-725A-45D3-BB0E-AC203CCCCE83}" type="presParOf" srcId="{BF967368-8F95-4C45-A819-6C4C711440E0}" destId="{0A2BD9E6-2438-42BD-8360-21A7DDA3D3F5}" srcOrd="2" destOrd="0" presId="urn:microsoft.com/office/officeart/2005/8/layout/default"/>
    <dgm:cxn modelId="{640C1979-4BE8-4763-A0A2-D4E41A56DA7D}" type="presParOf" srcId="{BF967368-8F95-4C45-A819-6C4C711440E0}" destId="{BD8814EF-421F-4ADE-A59A-37962237BD96}" srcOrd="3" destOrd="0" presId="urn:microsoft.com/office/officeart/2005/8/layout/default"/>
    <dgm:cxn modelId="{BE73109F-28E0-4FF5-BBD6-0877EDBE5B4A}" type="presParOf" srcId="{BF967368-8F95-4C45-A819-6C4C711440E0}" destId="{DB36F10C-356B-440E-9E09-05FADD4292B7}" srcOrd="4" destOrd="0" presId="urn:microsoft.com/office/officeart/2005/8/layout/default"/>
    <dgm:cxn modelId="{7DDB0E4D-E301-49A6-AF65-C62EF696389E}" type="presParOf" srcId="{BF967368-8F95-4C45-A819-6C4C711440E0}" destId="{8B9382E4-0283-47F8-9CA2-689DB103BDAE}" srcOrd="5" destOrd="0" presId="urn:microsoft.com/office/officeart/2005/8/layout/default"/>
    <dgm:cxn modelId="{262AD0E5-4ADF-4756-9DEB-222A9EEC0A09}" type="presParOf" srcId="{BF967368-8F95-4C45-A819-6C4C711440E0}" destId="{37761658-40E5-4049-8086-6DE87137CF0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15C900-0B66-448C-BDA9-FEA209F6F38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66566-2466-475D-B1E5-598BCE47BC52}">
      <dgm:prSet phldrT="[Text]" custT="1"/>
      <dgm:spPr>
        <a:xfrm>
          <a:off x="3350" y="3014"/>
          <a:ext cx="2014770" cy="805908"/>
        </a:xfrm>
        <a:prstGeom prst="rect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 sz="2400" b="1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sz="2400" b="1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Step 1</a:t>
          </a:r>
        </a:p>
        <a:p>
          <a:pPr>
            <a:buNone/>
          </a:pPr>
          <a:endParaRPr lang="en-US" sz="2400" b="1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A3BBA80D-60A2-40CC-8818-3CA50B636E12}" type="parTrans" cxnId="{20B41D47-10C3-4D70-8389-8C20C730E088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B31A6047-79A2-4CDE-8210-9BA487FC2AE9}" type="sibTrans" cxnId="{20B41D47-10C3-4D70-8389-8C20C730E088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EB070687-D68A-425A-8CE7-38791D11E888}">
      <dgm:prSet phldrT="[Text]" custT="1"/>
      <dgm:spPr>
        <a:xfrm>
          <a:off x="3350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2000" b="1" i="1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Formulate the hypotheses</a:t>
          </a:r>
          <a:r>
            <a:rPr lang="en-US" sz="2000" b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:</a:t>
          </a:r>
        </a:p>
      </dgm:t>
    </dgm:pt>
    <dgm:pt modelId="{31A44F40-D11A-4630-9D3C-DE5F3F5C86F6}" type="parTrans" cxnId="{E67F7E63-D24A-4D1C-885B-3890FD92A163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7F8E6967-B11D-45A3-9862-4D50D5DDCC28}" type="sibTrans" cxnId="{E67F7E63-D24A-4D1C-885B-3890FD92A163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BDA97A20-BAD2-49D0-B252-BA480FE8B91A}">
      <dgm:prSet phldrT="[Text]" custT="1"/>
      <dgm:spPr>
        <a:xfrm>
          <a:off x="2300189" y="3014"/>
          <a:ext cx="2014770" cy="805908"/>
        </a:xfrm>
        <a:prstGeom prst="rect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 sz="2400" b="1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sz="2400" b="1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Step 2</a:t>
          </a:r>
        </a:p>
        <a:p>
          <a:pPr>
            <a:buNone/>
          </a:pPr>
          <a:endParaRPr lang="en-US" sz="2400" b="1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1ABC66F7-4E25-4D95-B454-4621E6BD5756}" type="parTrans" cxnId="{8EBFA4E4-90AC-4D57-BF74-B0408319ABD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0832556A-945E-49FF-A90C-95CEE251E0CB}" type="sibTrans" cxnId="{8EBFA4E4-90AC-4D57-BF74-B0408319ABD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D0DE585F-D2AD-4FA4-A5AD-C38EB1ABF502}">
      <dgm:prSet phldrT="[Text]" custT="1"/>
      <dgm:spPr>
        <a:xfrm>
          <a:off x="2300189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800" b="0" i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Collect relevant data and summarize them. </a:t>
          </a:r>
          <a:endParaRPr lang="en-US" sz="1800" b="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741465D1-940C-4383-8EB5-99F8552B4A8C}" type="parTrans" cxnId="{217BCB35-458E-45C3-9E86-E574D9B08709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EF01E3D1-39A1-4F9A-A5CF-7341146115D4}" type="sibTrans" cxnId="{217BCB35-458E-45C3-9E86-E574D9B08709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5A3EF7F3-DB43-47D2-9DDE-0FE200E7F239}">
      <dgm:prSet phldrT="[Text]" custT="1"/>
      <dgm:spPr>
        <a:xfrm>
          <a:off x="4597027" y="3014"/>
          <a:ext cx="2014770" cy="805908"/>
        </a:xfrm>
        <a:prstGeom prst="rect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2400" b="1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Step 3</a:t>
          </a:r>
        </a:p>
      </dgm:t>
    </dgm:pt>
    <dgm:pt modelId="{262D5157-5AFF-4144-B78C-EE9C4D59A6CA}" type="parTrans" cxnId="{9BAFFC5F-4B1B-4A05-B665-5976411E98E5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AAE817D0-7333-4A0A-9EA8-00D95AFC8AD5}" type="sibTrans" cxnId="{9BAFFC5F-4B1B-4A05-B665-5976411E98E5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225027D2-B930-4318-963F-D7C2566FFBE4}">
      <dgm:prSet phldrT="[Text]" custT="1"/>
      <dgm:spPr>
        <a:xfrm>
          <a:off x="6897217" y="811938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800" b="1" i="1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Compute p-value </a:t>
          </a:r>
          <a:r>
            <a:rPr lang="en-US" sz="1800" b="0" i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and make our decision.</a:t>
          </a:r>
          <a:endParaRPr lang="en-US" sz="1800" b="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2B5A958B-1413-4B60-98CD-05E196DA6BEA}" type="parTrans" cxnId="{7FB543F2-DB14-4AED-95EC-8BCDB21DA0A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DF9F7FFF-4C6D-45EA-8848-47DB413D2840}" type="sibTrans" cxnId="{7FB543F2-DB14-4AED-95EC-8BCDB21DA0A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15C7A4E5-CF39-4F44-A3A6-3434B9AA5EEB}">
      <dgm:prSet phldrT="[Text]" custT="1"/>
      <dgm:spPr>
        <a:xfrm>
          <a:off x="6893866" y="3014"/>
          <a:ext cx="2014770" cy="805908"/>
        </a:xfrm>
        <a:prstGeom prst="rect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 sz="2400" b="1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sz="2400" b="1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Step 4</a:t>
          </a:r>
        </a:p>
        <a:p>
          <a:pPr>
            <a:buNone/>
          </a:pPr>
          <a:endParaRPr lang="en-US" sz="2400" b="1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933554EE-EF1B-4F35-89E4-9370F2FBC889}" type="parTrans" cxnId="{0A2EB6CA-A829-48BA-80FF-616B6366741B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00F2AD74-0806-4E3E-B0F3-E0D301D06758}" type="sibTrans" cxnId="{0A2EB6CA-A829-48BA-80FF-616B6366741B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8CE3C048-88FC-4854-BB36-3A1F6741E6B7}">
      <dgm:prSet phldrT="[Text]" custT="1"/>
      <dgm:spPr>
        <a:xfrm>
          <a:off x="2300189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endParaRPr lang="en-US" sz="1800" b="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794380AB-CD70-42E0-99D4-FB0A9D6C2EEC}" type="parTrans" cxnId="{B13B9B89-A0F9-4118-9D8E-6A5946580A6A}">
      <dgm:prSet/>
      <dgm:spPr/>
      <dgm:t>
        <a:bodyPr/>
        <a:lstStyle/>
        <a:p>
          <a:endParaRPr lang="en-US" sz="1400"/>
        </a:p>
      </dgm:t>
    </dgm:pt>
    <dgm:pt modelId="{7D23EE16-6AF0-4285-8889-A59FBAF1AB6F}" type="sibTrans" cxnId="{B13B9B89-A0F9-4118-9D8E-6A5946580A6A}">
      <dgm:prSet/>
      <dgm:spPr/>
      <dgm:t>
        <a:bodyPr/>
        <a:lstStyle/>
        <a:p>
          <a:endParaRPr lang="en-US" sz="1400"/>
        </a:p>
      </dgm:t>
    </dgm:pt>
    <dgm:pt modelId="{360589C8-50B6-4F16-89DA-010265717185}">
      <dgm:prSet phldrT="[Text]" custT="1"/>
      <dgm:spPr>
        <a:xfrm>
          <a:off x="3350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endParaRPr lang="en-US" sz="1800" b="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A55B944B-1678-4187-903A-67672AA421BB}" type="parTrans" cxnId="{A20C0D38-540F-4403-A120-6CE22D931EFA}">
      <dgm:prSet/>
      <dgm:spPr/>
      <dgm:t>
        <a:bodyPr/>
        <a:lstStyle/>
        <a:p>
          <a:endParaRPr lang="en-US" sz="1400"/>
        </a:p>
      </dgm:t>
    </dgm:pt>
    <dgm:pt modelId="{BE66AF5F-AE4A-4100-A1C7-093CD8C0968F}" type="sibTrans" cxnId="{A20C0D38-540F-4403-A120-6CE22D931EFA}">
      <dgm:prSet/>
      <dgm:spPr/>
      <dgm:t>
        <a:bodyPr/>
        <a:lstStyle/>
        <a:p>
          <a:endParaRPr lang="en-US" sz="1400"/>
        </a:p>
      </dgm:t>
    </dgm:pt>
    <dgm:pt modelId="{0ACD59C1-A3C6-4158-8B28-D9BD6F93D45D}">
      <dgm:prSet phldrT="[Text]" custT="1"/>
      <dgm:spPr>
        <a:xfrm>
          <a:off x="4597027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800" b="0" i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Test how likely it is to observe data we obtained, if null hypotheses is true. </a:t>
          </a:r>
          <a:r>
            <a:rPr lang="en-US" sz="1800" b="1" i="1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Compute test statistics</a:t>
          </a:r>
        </a:p>
      </dgm:t>
    </dgm:pt>
    <dgm:pt modelId="{4FD4CF90-A118-4962-8D1B-CAF6699F2FDB}" type="parTrans" cxnId="{824ABCA2-85F4-4530-9F28-29882B5F170B}">
      <dgm:prSet/>
      <dgm:spPr/>
      <dgm:t>
        <a:bodyPr/>
        <a:lstStyle/>
        <a:p>
          <a:endParaRPr lang="en-US" sz="1400"/>
        </a:p>
      </dgm:t>
    </dgm:pt>
    <dgm:pt modelId="{0911F5EF-1F94-4D19-B524-758694AF22C7}" type="sibTrans" cxnId="{824ABCA2-85F4-4530-9F28-29882B5F170B}">
      <dgm:prSet/>
      <dgm:spPr/>
      <dgm:t>
        <a:bodyPr/>
        <a:lstStyle/>
        <a:p>
          <a:endParaRPr lang="en-US" sz="1400"/>
        </a:p>
      </dgm:t>
    </dgm:pt>
    <dgm:pt modelId="{9C7FF6EC-EE15-43E9-8B28-53AE14571AE1}">
      <dgm:prSet phldrT="[Text]" custT="1"/>
      <dgm:spPr>
        <a:xfrm>
          <a:off x="6897217" y="811938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endParaRPr lang="en-US" sz="1600" b="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A1C3AFE0-D311-4EC4-B029-E443B0712424}" type="sibTrans" cxnId="{5967C28B-93A5-4FD3-97D0-3E5E0CFC361B}">
      <dgm:prSet/>
      <dgm:spPr/>
      <dgm:t>
        <a:bodyPr/>
        <a:lstStyle/>
        <a:p>
          <a:endParaRPr lang="en-US" sz="1400"/>
        </a:p>
      </dgm:t>
    </dgm:pt>
    <dgm:pt modelId="{11BEA108-72EE-475C-AB98-331FD6C399E3}" type="parTrans" cxnId="{5967C28B-93A5-4FD3-97D0-3E5E0CFC361B}">
      <dgm:prSet/>
      <dgm:spPr/>
      <dgm:t>
        <a:bodyPr/>
        <a:lstStyle/>
        <a:p>
          <a:endParaRPr lang="en-US" sz="1400"/>
        </a:p>
      </dgm:t>
    </dgm:pt>
    <dgm:pt modelId="{03519876-D043-4378-AB09-F7E5AE0F3521}">
      <dgm:prSet phldrT="[Text]" custT="1"/>
      <dgm:spPr>
        <a:xfrm>
          <a:off x="3350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2000" b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H</a:t>
          </a:r>
          <a:r>
            <a:rPr lang="en-US" sz="2000" b="0" baseline="-250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0</a:t>
          </a:r>
          <a:r>
            <a:rPr lang="en-US" sz="2000" b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– null and H</a:t>
          </a:r>
          <a:r>
            <a:rPr lang="en-US" sz="2000" b="0" baseline="-250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</a:t>
          </a:r>
          <a:r>
            <a:rPr lang="en-US" sz="2000" b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- alternative</a:t>
          </a:r>
        </a:p>
      </dgm:t>
    </dgm:pt>
    <dgm:pt modelId="{360584B0-2C8D-45FF-B033-5355B5E00064}" type="parTrans" cxnId="{5901C59F-0FAD-49A4-ABC5-42A0973A20A8}">
      <dgm:prSet/>
      <dgm:spPr/>
      <dgm:t>
        <a:bodyPr/>
        <a:lstStyle/>
        <a:p>
          <a:endParaRPr lang="en-US" sz="1400"/>
        </a:p>
      </dgm:t>
    </dgm:pt>
    <dgm:pt modelId="{3C89A631-8FA3-422E-ABA2-55350DF8AFF7}" type="sibTrans" cxnId="{5901C59F-0FAD-49A4-ABC5-42A0973A20A8}">
      <dgm:prSet/>
      <dgm:spPr/>
      <dgm:t>
        <a:bodyPr/>
        <a:lstStyle/>
        <a:p>
          <a:endParaRPr lang="en-US" sz="1400"/>
        </a:p>
      </dgm:t>
    </dgm:pt>
    <dgm:pt modelId="{36A460C7-E51F-407C-B044-F1B8DEF8ECA9}">
      <dgm:prSet phldrT="[Text]" custT="1"/>
      <dgm:spPr>
        <a:xfrm>
          <a:off x="3350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endParaRPr lang="en-US" sz="1800" b="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F8224B37-8238-46BD-94A8-F626614755BE}" type="parTrans" cxnId="{E9300069-C8D0-445D-AA3F-EA9C3BB57F6D}">
      <dgm:prSet/>
      <dgm:spPr/>
      <dgm:t>
        <a:bodyPr/>
        <a:lstStyle/>
        <a:p>
          <a:endParaRPr lang="en-US" sz="1400"/>
        </a:p>
      </dgm:t>
    </dgm:pt>
    <dgm:pt modelId="{AEA889FF-F67B-45FB-8023-BAF751CF8987}" type="sibTrans" cxnId="{E9300069-C8D0-445D-AA3F-EA9C3BB57F6D}">
      <dgm:prSet/>
      <dgm:spPr/>
      <dgm:t>
        <a:bodyPr/>
        <a:lstStyle/>
        <a:p>
          <a:endParaRPr lang="en-US" sz="1400"/>
        </a:p>
      </dgm:t>
    </dgm:pt>
    <dgm:pt modelId="{B388B6AC-BCB3-4B99-B128-C356A38AB40D}">
      <dgm:prSet phldrT="[Text]" custT="1"/>
      <dgm:spPr>
        <a:xfrm>
          <a:off x="2300189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endParaRPr lang="en-US" sz="1800" b="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066214D3-25D2-40C1-91FB-AD5BAE67ED34}" type="parTrans" cxnId="{89AFFAD6-C60A-4A38-8505-2998F71C3145}">
      <dgm:prSet/>
      <dgm:spPr/>
      <dgm:t>
        <a:bodyPr/>
        <a:lstStyle/>
        <a:p>
          <a:endParaRPr lang="en-US" sz="1400"/>
        </a:p>
      </dgm:t>
    </dgm:pt>
    <dgm:pt modelId="{6049F86D-A257-4ECC-A138-A62DE59D3845}" type="sibTrans" cxnId="{89AFFAD6-C60A-4A38-8505-2998F71C3145}">
      <dgm:prSet/>
      <dgm:spPr/>
      <dgm:t>
        <a:bodyPr/>
        <a:lstStyle/>
        <a:p>
          <a:endParaRPr lang="en-US" sz="1400"/>
        </a:p>
      </dgm:t>
    </dgm:pt>
    <dgm:pt modelId="{92236CF5-C94C-44E7-87B2-8A290983BF69}" type="pres">
      <dgm:prSet presAssocID="{0F15C900-0B66-448C-BDA9-FEA209F6F38F}" presName="Name0" presStyleCnt="0">
        <dgm:presLayoutVars>
          <dgm:dir/>
          <dgm:animLvl val="lvl"/>
          <dgm:resizeHandles val="exact"/>
        </dgm:presLayoutVars>
      </dgm:prSet>
      <dgm:spPr/>
    </dgm:pt>
    <dgm:pt modelId="{D66A34E5-CC3F-4265-A6C9-5A2E9C88E6E0}" type="pres">
      <dgm:prSet presAssocID="{C0A66566-2466-475D-B1E5-598BCE47BC52}" presName="composite" presStyleCnt="0"/>
      <dgm:spPr/>
    </dgm:pt>
    <dgm:pt modelId="{F55DD596-1DAA-4762-99BB-E6ACC03B021A}" type="pres">
      <dgm:prSet presAssocID="{C0A66566-2466-475D-B1E5-598BCE47BC5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F24A94F-32DD-4724-942E-4B68AC065038}" type="pres">
      <dgm:prSet presAssocID="{C0A66566-2466-475D-B1E5-598BCE47BC52}" presName="desTx" presStyleLbl="alignAccFollowNode1" presStyleIdx="0" presStyleCnt="4">
        <dgm:presLayoutVars>
          <dgm:bulletEnabled val="1"/>
        </dgm:presLayoutVars>
      </dgm:prSet>
      <dgm:spPr/>
    </dgm:pt>
    <dgm:pt modelId="{9EAC5526-8EFB-42FD-BF38-C2D32454E95A}" type="pres">
      <dgm:prSet presAssocID="{B31A6047-79A2-4CDE-8210-9BA487FC2AE9}" presName="space" presStyleCnt="0"/>
      <dgm:spPr/>
    </dgm:pt>
    <dgm:pt modelId="{8E16CAE0-178A-483C-953D-C3E78FF7932F}" type="pres">
      <dgm:prSet presAssocID="{BDA97A20-BAD2-49D0-B252-BA480FE8B91A}" presName="composite" presStyleCnt="0"/>
      <dgm:spPr/>
    </dgm:pt>
    <dgm:pt modelId="{2187992C-F6E2-4933-A626-722FDFF685EE}" type="pres">
      <dgm:prSet presAssocID="{BDA97A20-BAD2-49D0-B252-BA480FE8B91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796D1BE-1D06-4A6E-A993-5D6123090C4D}" type="pres">
      <dgm:prSet presAssocID="{BDA97A20-BAD2-49D0-B252-BA480FE8B91A}" presName="desTx" presStyleLbl="alignAccFollowNode1" presStyleIdx="1" presStyleCnt="4">
        <dgm:presLayoutVars>
          <dgm:bulletEnabled val="1"/>
        </dgm:presLayoutVars>
      </dgm:prSet>
      <dgm:spPr/>
    </dgm:pt>
    <dgm:pt modelId="{15E7FF50-FB1D-48F8-A47D-5D03130D7D01}" type="pres">
      <dgm:prSet presAssocID="{0832556A-945E-49FF-A90C-95CEE251E0CB}" presName="space" presStyleCnt="0"/>
      <dgm:spPr/>
    </dgm:pt>
    <dgm:pt modelId="{26C5313B-BA3A-421F-971A-C8F6D758B2A0}" type="pres">
      <dgm:prSet presAssocID="{5A3EF7F3-DB43-47D2-9DDE-0FE200E7F239}" presName="composite" presStyleCnt="0"/>
      <dgm:spPr/>
    </dgm:pt>
    <dgm:pt modelId="{52221457-C782-4AF6-AF3B-D2E962AAE656}" type="pres">
      <dgm:prSet presAssocID="{5A3EF7F3-DB43-47D2-9DDE-0FE200E7F23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33F58CB-AA96-4D27-9BDF-95D471FF02CE}" type="pres">
      <dgm:prSet presAssocID="{5A3EF7F3-DB43-47D2-9DDE-0FE200E7F239}" presName="desTx" presStyleLbl="alignAccFollowNode1" presStyleIdx="2" presStyleCnt="4">
        <dgm:presLayoutVars>
          <dgm:bulletEnabled val="1"/>
        </dgm:presLayoutVars>
      </dgm:prSet>
      <dgm:spPr/>
    </dgm:pt>
    <dgm:pt modelId="{CD1494E1-67AF-46C9-B23D-48B91D22FF42}" type="pres">
      <dgm:prSet presAssocID="{AAE817D0-7333-4A0A-9EA8-00D95AFC8AD5}" presName="space" presStyleCnt="0"/>
      <dgm:spPr/>
    </dgm:pt>
    <dgm:pt modelId="{F1089188-3919-44EB-9B4E-E728278F6ADD}" type="pres">
      <dgm:prSet presAssocID="{15C7A4E5-CF39-4F44-A3A6-3434B9AA5EEB}" presName="composite" presStyleCnt="0"/>
      <dgm:spPr/>
    </dgm:pt>
    <dgm:pt modelId="{EF4E60B1-6748-4715-8A27-DB7371F1977E}" type="pres">
      <dgm:prSet presAssocID="{15C7A4E5-CF39-4F44-A3A6-3434B9AA5EE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C0517A1-CB13-4A46-9CD3-97B4050C62E9}" type="pres">
      <dgm:prSet presAssocID="{15C7A4E5-CF39-4F44-A3A6-3434B9AA5EEB}" presName="desTx" presStyleLbl="alignAccFollowNode1" presStyleIdx="3" presStyleCnt="4" custLinFactNeighborX="5419" custLinFactNeighborY="2645">
        <dgm:presLayoutVars>
          <dgm:bulletEnabled val="1"/>
        </dgm:presLayoutVars>
      </dgm:prSet>
      <dgm:spPr/>
    </dgm:pt>
  </dgm:ptLst>
  <dgm:cxnLst>
    <dgm:cxn modelId="{8FFC0633-EFC4-48B1-9086-5C099754E498}" type="presOf" srcId="{B388B6AC-BCB3-4B99-B128-C356A38AB40D}" destId="{4796D1BE-1D06-4A6E-A993-5D6123090C4D}" srcOrd="0" destOrd="2" presId="urn:microsoft.com/office/officeart/2005/8/layout/hList1"/>
    <dgm:cxn modelId="{217BCB35-458E-45C3-9E86-E574D9B08709}" srcId="{BDA97A20-BAD2-49D0-B252-BA480FE8B91A}" destId="{D0DE585F-D2AD-4FA4-A5AD-C38EB1ABF502}" srcOrd="1" destOrd="0" parTransId="{741465D1-940C-4383-8EB5-99F8552B4A8C}" sibTransId="{EF01E3D1-39A1-4F9A-A5CF-7341146115D4}"/>
    <dgm:cxn modelId="{A20C0D38-540F-4403-A120-6CE22D931EFA}" srcId="{C0A66566-2466-475D-B1E5-598BCE47BC52}" destId="{360589C8-50B6-4F16-89DA-010265717185}" srcOrd="0" destOrd="0" parTransId="{A55B944B-1678-4187-903A-67672AA421BB}" sibTransId="{BE66AF5F-AE4A-4100-A1C7-093CD8C0968F}"/>
    <dgm:cxn modelId="{DBE3C340-E5EF-492B-A241-23B8B0D8202B}" type="presOf" srcId="{D0DE585F-D2AD-4FA4-A5AD-C38EB1ABF502}" destId="{4796D1BE-1D06-4A6E-A993-5D6123090C4D}" srcOrd="0" destOrd="1" presId="urn:microsoft.com/office/officeart/2005/8/layout/hList1"/>
    <dgm:cxn modelId="{9BAFFC5F-4B1B-4A05-B665-5976411E98E5}" srcId="{0F15C900-0B66-448C-BDA9-FEA209F6F38F}" destId="{5A3EF7F3-DB43-47D2-9DDE-0FE200E7F239}" srcOrd="2" destOrd="0" parTransId="{262D5157-5AFF-4144-B78C-EE9C4D59A6CA}" sibTransId="{AAE817D0-7333-4A0A-9EA8-00D95AFC8AD5}"/>
    <dgm:cxn modelId="{0F69AE61-5894-4AF5-87A4-C130D07854A8}" type="presOf" srcId="{C0A66566-2466-475D-B1E5-598BCE47BC52}" destId="{F55DD596-1DAA-4762-99BB-E6ACC03B021A}" srcOrd="0" destOrd="0" presId="urn:microsoft.com/office/officeart/2005/8/layout/hList1"/>
    <dgm:cxn modelId="{E67F7E63-D24A-4D1C-885B-3890FD92A163}" srcId="{C0A66566-2466-475D-B1E5-598BCE47BC52}" destId="{EB070687-D68A-425A-8CE7-38791D11E888}" srcOrd="1" destOrd="0" parTransId="{31A44F40-D11A-4630-9D3C-DE5F3F5C86F6}" sibTransId="{7F8E6967-B11D-45A3-9862-4D50D5DDCC28}"/>
    <dgm:cxn modelId="{20B41D47-10C3-4D70-8389-8C20C730E088}" srcId="{0F15C900-0B66-448C-BDA9-FEA209F6F38F}" destId="{C0A66566-2466-475D-B1E5-598BCE47BC52}" srcOrd="0" destOrd="0" parTransId="{A3BBA80D-60A2-40CC-8818-3CA50B636E12}" sibTransId="{B31A6047-79A2-4CDE-8210-9BA487FC2AE9}"/>
    <dgm:cxn modelId="{224FB267-3A65-4671-89E3-621147B20ABF}" type="presOf" srcId="{8CE3C048-88FC-4854-BB36-3A1F6741E6B7}" destId="{4796D1BE-1D06-4A6E-A993-5D6123090C4D}" srcOrd="0" destOrd="0" presId="urn:microsoft.com/office/officeart/2005/8/layout/hList1"/>
    <dgm:cxn modelId="{E9300069-C8D0-445D-AA3F-EA9C3BB57F6D}" srcId="{C0A66566-2466-475D-B1E5-598BCE47BC52}" destId="{36A460C7-E51F-407C-B044-F1B8DEF8ECA9}" srcOrd="3" destOrd="0" parTransId="{F8224B37-8238-46BD-94A8-F626614755BE}" sibTransId="{AEA889FF-F67B-45FB-8023-BAF751CF8987}"/>
    <dgm:cxn modelId="{F2EE337D-8E22-4DC8-9779-7165564611FD}" type="presOf" srcId="{5A3EF7F3-DB43-47D2-9DDE-0FE200E7F239}" destId="{52221457-C782-4AF6-AF3B-D2E962AAE656}" srcOrd="0" destOrd="0" presId="urn:microsoft.com/office/officeart/2005/8/layout/hList1"/>
    <dgm:cxn modelId="{B13B9B89-A0F9-4118-9D8E-6A5946580A6A}" srcId="{BDA97A20-BAD2-49D0-B252-BA480FE8B91A}" destId="{8CE3C048-88FC-4854-BB36-3A1F6741E6B7}" srcOrd="0" destOrd="0" parTransId="{794380AB-CD70-42E0-99D4-FB0A9D6C2EEC}" sibTransId="{7D23EE16-6AF0-4285-8889-A59FBAF1AB6F}"/>
    <dgm:cxn modelId="{DFBAB18B-3564-4D99-A6BE-B2D981EB3687}" type="presOf" srcId="{15C7A4E5-CF39-4F44-A3A6-3434B9AA5EEB}" destId="{EF4E60B1-6748-4715-8A27-DB7371F1977E}" srcOrd="0" destOrd="0" presId="urn:microsoft.com/office/officeart/2005/8/layout/hList1"/>
    <dgm:cxn modelId="{5967C28B-93A5-4FD3-97D0-3E5E0CFC361B}" srcId="{15C7A4E5-CF39-4F44-A3A6-3434B9AA5EEB}" destId="{9C7FF6EC-EE15-43E9-8B28-53AE14571AE1}" srcOrd="0" destOrd="0" parTransId="{11BEA108-72EE-475C-AB98-331FD6C399E3}" sibTransId="{A1C3AFE0-D311-4EC4-B029-E443B0712424}"/>
    <dgm:cxn modelId="{61BDD892-E907-4C5A-835C-134B7D5EB310}" type="presOf" srcId="{225027D2-B930-4318-963F-D7C2566FFBE4}" destId="{3C0517A1-CB13-4A46-9CD3-97B4050C62E9}" srcOrd="0" destOrd="1" presId="urn:microsoft.com/office/officeart/2005/8/layout/hList1"/>
    <dgm:cxn modelId="{5901C59F-0FAD-49A4-ABC5-42A0973A20A8}" srcId="{C0A66566-2466-475D-B1E5-598BCE47BC52}" destId="{03519876-D043-4378-AB09-F7E5AE0F3521}" srcOrd="2" destOrd="0" parTransId="{360584B0-2C8D-45FF-B033-5355B5E00064}" sibTransId="{3C89A631-8FA3-422E-ABA2-55350DF8AFF7}"/>
    <dgm:cxn modelId="{824ABCA2-85F4-4530-9F28-29882B5F170B}" srcId="{5A3EF7F3-DB43-47D2-9DDE-0FE200E7F239}" destId="{0ACD59C1-A3C6-4158-8B28-D9BD6F93D45D}" srcOrd="0" destOrd="0" parTransId="{4FD4CF90-A118-4962-8D1B-CAF6699F2FDB}" sibTransId="{0911F5EF-1F94-4D19-B524-758694AF22C7}"/>
    <dgm:cxn modelId="{2E2AFDA2-C15C-4AC6-A453-DC86C55E1A4F}" type="presOf" srcId="{BDA97A20-BAD2-49D0-B252-BA480FE8B91A}" destId="{2187992C-F6E2-4933-A626-722FDFF685EE}" srcOrd="0" destOrd="0" presId="urn:microsoft.com/office/officeart/2005/8/layout/hList1"/>
    <dgm:cxn modelId="{461870A8-B033-4754-B8E6-5624D1DC7172}" type="presOf" srcId="{0ACD59C1-A3C6-4158-8B28-D9BD6F93D45D}" destId="{A33F58CB-AA96-4D27-9BDF-95D471FF02CE}" srcOrd="0" destOrd="0" presId="urn:microsoft.com/office/officeart/2005/8/layout/hList1"/>
    <dgm:cxn modelId="{B2836EB5-D124-460D-B5D6-05D4BECACB1D}" type="presOf" srcId="{03519876-D043-4378-AB09-F7E5AE0F3521}" destId="{4F24A94F-32DD-4724-942E-4B68AC065038}" srcOrd="0" destOrd="2" presId="urn:microsoft.com/office/officeart/2005/8/layout/hList1"/>
    <dgm:cxn modelId="{AC14C6C8-2BD4-4C12-9283-3E15A89F76DA}" type="presOf" srcId="{36A460C7-E51F-407C-B044-F1B8DEF8ECA9}" destId="{4F24A94F-32DD-4724-942E-4B68AC065038}" srcOrd="0" destOrd="3" presId="urn:microsoft.com/office/officeart/2005/8/layout/hList1"/>
    <dgm:cxn modelId="{0A2EB6CA-A829-48BA-80FF-616B6366741B}" srcId="{0F15C900-0B66-448C-BDA9-FEA209F6F38F}" destId="{15C7A4E5-CF39-4F44-A3A6-3434B9AA5EEB}" srcOrd="3" destOrd="0" parTransId="{933554EE-EF1B-4F35-89E4-9370F2FBC889}" sibTransId="{00F2AD74-0806-4E3E-B0F3-E0D301D06758}"/>
    <dgm:cxn modelId="{82BDF0CC-A2D8-4E30-887B-61DA0D7DD357}" type="presOf" srcId="{0F15C900-0B66-448C-BDA9-FEA209F6F38F}" destId="{92236CF5-C94C-44E7-87B2-8A290983BF69}" srcOrd="0" destOrd="0" presId="urn:microsoft.com/office/officeart/2005/8/layout/hList1"/>
    <dgm:cxn modelId="{89AFFAD6-C60A-4A38-8505-2998F71C3145}" srcId="{BDA97A20-BAD2-49D0-B252-BA480FE8B91A}" destId="{B388B6AC-BCB3-4B99-B128-C356A38AB40D}" srcOrd="2" destOrd="0" parTransId="{066214D3-25D2-40C1-91FB-AD5BAE67ED34}" sibTransId="{6049F86D-A257-4ECC-A138-A62DE59D3845}"/>
    <dgm:cxn modelId="{88E481DC-0F19-422B-B010-5859FB8857CD}" type="presOf" srcId="{EB070687-D68A-425A-8CE7-38791D11E888}" destId="{4F24A94F-32DD-4724-942E-4B68AC065038}" srcOrd="0" destOrd="1" presId="urn:microsoft.com/office/officeart/2005/8/layout/hList1"/>
    <dgm:cxn modelId="{8EBFA4E4-90AC-4D57-BF74-B0408319ABDA}" srcId="{0F15C900-0B66-448C-BDA9-FEA209F6F38F}" destId="{BDA97A20-BAD2-49D0-B252-BA480FE8B91A}" srcOrd="1" destOrd="0" parTransId="{1ABC66F7-4E25-4D95-B454-4621E6BD5756}" sibTransId="{0832556A-945E-49FF-A90C-95CEE251E0CB}"/>
    <dgm:cxn modelId="{56FBEDEF-D6C4-461B-AE66-7705886B0B8F}" type="presOf" srcId="{9C7FF6EC-EE15-43E9-8B28-53AE14571AE1}" destId="{3C0517A1-CB13-4A46-9CD3-97B4050C62E9}" srcOrd="0" destOrd="0" presId="urn:microsoft.com/office/officeart/2005/8/layout/hList1"/>
    <dgm:cxn modelId="{7FB543F2-DB14-4AED-95EC-8BCDB21DA0AA}" srcId="{15C7A4E5-CF39-4F44-A3A6-3434B9AA5EEB}" destId="{225027D2-B930-4318-963F-D7C2566FFBE4}" srcOrd="1" destOrd="0" parTransId="{2B5A958B-1413-4B60-98CD-05E196DA6BEA}" sibTransId="{DF9F7FFF-4C6D-45EA-8848-47DB413D2840}"/>
    <dgm:cxn modelId="{8EA56DF7-555C-4A11-BD03-15F61957929D}" type="presOf" srcId="{360589C8-50B6-4F16-89DA-010265717185}" destId="{4F24A94F-32DD-4724-942E-4B68AC065038}" srcOrd="0" destOrd="0" presId="urn:microsoft.com/office/officeart/2005/8/layout/hList1"/>
    <dgm:cxn modelId="{151F4E2A-2E8E-4276-8BE2-100250BCD15A}" type="presParOf" srcId="{92236CF5-C94C-44E7-87B2-8A290983BF69}" destId="{D66A34E5-CC3F-4265-A6C9-5A2E9C88E6E0}" srcOrd="0" destOrd="0" presId="urn:microsoft.com/office/officeart/2005/8/layout/hList1"/>
    <dgm:cxn modelId="{4D842BD0-A22E-4A92-9A51-3E6EEC3697F7}" type="presParOf" srcId="{D66A34E5-CC3F-4265-A6C9-5A2E9C88E6E0}" destId="{F55DD596-1DAA-4762-99BB-E6ACC03B021A}" srcOrd="0" destOrd="0" presId="urn:microsoft.com/office/officeart/2005/8/layout/hList1"/>
    <dgm:cxn modelId="{F557D845-CF86-48BB-B44D-8384F2F1D200}" type="presParOf" srcId="{D66A34E5-CC3F-4265-A6C9-5A2E9C88E6E0}" destId="{4F24A94F-32DD-4724-942E-4B68AC065038}" srcOrd="1" destOrd="0" presId="urn:microsoft.com/office/officeart/2005/8/layout/hList1"/>
    <dgm:cxn modelId="{7F8A6907-E39A-4A40-891B-3E858A77EBF0}" type="presParOf" srcId="{92236CF5-C94C-44E7-87B2-8A290983BF69}" destId="{9EAC5526-8EFB-42FD-BF38-C2D32454E95A}" srcOrd="1" destOrd="0" presId="urn:microsoft.com/office/officeart/2005/8/layout/hList1"/>
    <dgm:cxn modelId="{23CFDB1D-1E60-47FE-A42D-4043770F191F}" type="presParOf" srcId="{92236CF5-C94C-44E7-87B2-8A290983BF69}" destId="{8E16CAE0-178A-483C-953D-C3E78FF7932F}" srcOrd="2" destOrd="0" presId="urn:microsoft.com/office/officeart/2005/8/layout/hList1"/>
    <dgm:cxn modelId="{02114D2A-E86D-4154-B9C8-6270B12C19B8}" type="presParOf" srcId="{8E16CAE0-178A-483C-953D-C3E78FF7932F}" destId="{2187992C-F6E2-4933-A626-722FDFF685EE}" srcOrd="0" destOrd="0" presId="urn:microsoft.com/office/officeart/2005/8/layout/hList1"/>
    <dgm:cxn modelId="{9BEE5C6F-4452-4838-8B69-0F3B7774FAF8}" type="presParOf" srcId="{8E16CAE0-178A-483C-953D-C3E78FF7932F}" destId="{4796D1BE-1D06-4A6E-A993-5D6123090C4D}" srcOrd="1" destOrd="0" presId="urn:microsoft.com/office/officeart/2005/8/layout/hList1"/>
    <dgm:cxn modelId="{3DDDDDC6-16D9-41E6-A59E-2C7E69E68DBA}" type="presParOf" srcId="{92236CF5-C94C-44E7-87B2-8A290983BF69}" destId="{15E7FF50-FB1D-48F8-A47D-5D03130D7D01}" srcOrd="3" destOrd="0" presId="urn:microsoft.com/office/officeart/2005/8/layout/hList1"/>
    <dgm:cxn modelId="{D80093B9-36F5-4DF6-B7F9-8635334D9A6B}" type="presParOf" srcId="{92236CF5-C94C-44E7-87B2-8A290983BF69}" destId="{26C5313B-BA3A-421F-971A-C8F6D758B2A0}" srcOrd="4" destOrd="0" presId="urn:microsoft.com/office/officeart/2005/8/layout/hList1"/>
    <dgm:cxn modelId="{BE88E1FE-5E44-4D27-9AEE-86064495527E}" type="presParOf" srcId="{26C5313B-BA3A-421F-971A-C8F6D758B2A0}" destId="{52221457-C782-4AF6-AF3B-D2E962AAE656}" srcOrd="0" destOrd="0" presId="urn:microsoft.com/office/officeart/2005/8/layout/hList1"/>
    <dgm:cxn modelId="{E5D6CED9-5310-4A69-8457-3A7E06CA8D3C}" type="presParOf" srcId="{26C5313B-BA3A-421F-971A-C8F6D758B2A0}" destId="{A33F58CB-AA96-4D27-9BDF-95D471FF02CE}" srcOrd="1" destOrd="0" presId="urn:microsoft.com/office/officeart/2005/8/layout/hList1"/>
    <dgm:cxn modelId="{34D0257B-D3AA-4E3A-AFD5-9E9FDF983E77}" type="presParOf" srcId="{92236CF5-C94C-44E7-87B2-8A290983BF69}" destId="{CD1494E1-67AF-46C9-B23D-48B91D22FF42}" srcOrd="5" destOrd="0" presId="urn:microsoft.com/office/officeart/2005/8/layout/hList1"/>
    <dgm:cxn modelId="{7479C8A1-931A-4515-BC75-F176F70502A1}" type="presParOf" srcId="{92236CF5-C94C-44E7-87B2-8A290983BF69}" destId="{F1089188-3919-44EB-9B4E-E728278F6ADD}" srcOrd="6" destOrd="0" presId="urn:microsoft.com/office/officeart/2005/8/layout/hList1"/>
    <dgm:cxn modelId="{5FF89AD4-E5A4-4714-ADAC-4DA0205D6D47}" type="presParOf" srcId="{F1089188-3919-44EB-9B4E-E728278F6ADD}" destId="{EF4E60B1-6748-4715-8A27-DB7371F1977E}" srcOrd="0" destOrd="0" presId="urn:microsoft.com/office/officeart/2005/8/layout/hList1"/>
    <dgm:cxn modelId="{FF9C72F2-DED0-4932-80C8-2D7229A946F3}" type="presParOf" srcId="{F1089188-3919-44EB-9B4E-E728278F6ADD}" destId="{3C0517A1-CB13-4A46-9CD3-97B4050C62E9}" srcOrd="1" destOrd="0" presId="urn:microsoft.com/office/officeart/2005/8/layout/hLis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9870D-44F7-4C7F-86CE-EA1E498DA359}">
      <dsp:nvSpPr>
        <dsp:cNvPr id="0" name=""/>
        <dsp:cNvSpPr/>
      </dsp:nvSpPr>
      <dsp:spPr>
        <a:xfrm>
          <a:off x="0" y="395393"/>
          <a:ext cx="866938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2D06F-61FE-4547-B8A9-B0465E4E9C07}">
      <dsp:nvSpPr>
        <dsp:cNvPr id="0" name=""/>
        <dsp:cNvSpPr/>
      </dsp:nvSpPr>
      <dsp:spPr>
        <a:xfrm>
          <a:off x="433469" y="85433"/>
          <a:ext cx="6068568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377" tIns="0" rIns="22937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What is Biostatistics?</a:t>
          </a:r>
        </a:p>
      </dsp:txBody>
      <dsp:txXfrm>
        <a:off x="463731" y="115695"/>
        <a:ext cx="6008044" cy="559396"/>
      </dsp:txXfrm>
    </dsp:sp>
    <dsp:sp modelId="{19A38101-4DA2-4046-83EC-A4F422D898D6}">
      <dsp:nvSpPr>
        <dsp:cNvPr id="0" name=""/>
        <dsp:cNvSpPr/>
      </dsp:nvSpPr>
      <dsp:spPr>
        <a:xfrm>
          <a:off x="0" y="1347953"/>
          <a:ext cx="866938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CA1A3-0B23-43B6-ABB8-5B49A25357F8}">
      <dsp:nvSpPr>
        <dsp:cNvPr id="0" name=""/>
        <dsp:cNvSpPr/>
      </dsp:nvSpPr>
      <dsp:spPr>
        <a:xfrm>
          <a:off x="433469" y="1037993"/>
          <a:ext cx="6068568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377" tIns="0" rIns="22937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Why biostatistics matters?</a:t>
          </a:r>
        </a:p>
      </dsp:txBody>
      <dsp:txXfrm>
        <a:off x="463731" y="1068255"/>
        <a:ext cx="6008044" cy="559396"/>
      </dsp:txXfrm>
    </dsp:sp>
    <dsp:sp modelId="{68132983-2108-49F7-85CA-B44B8822DF7E}">
      <dsp:nvSpPr>
        <dsp:cNvPr id="0" name=""/>
        <dsp:cNvSpPr/>
      </dsp:nvSpPr>
      <dsp:spPr>
        <a:xfrm>
          <a:off x="0" y="2300513"/>
          <a:ext cx="8669383" cy="2249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840" tIns="437388" rIns="67284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Biological data types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Descriptive statistics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Probability &amp; inference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Sample size calculation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Core statistical methods</a:t>
          </a:r>
        </a:p>
      </dsp:txBody>
      <dsp:txXfrm>
        <a:off x="0" y="2300513"/>
        <a:ext cx="8669383" cy="2249100"/>
      </dsp:txXfrm>
    </dsp:sp>
    <dsp:sp modelId="{A883B892-DE03-4592-AF7C-5293593E22AE}">
      <dsp:nvSpPr>
        <dsp:cNvPr id="0" name=""/>
        <dsp:cNvSpPr/>
      </dsp:nvSpPr>
      <dsp:spPr>
        <a:xfrm>
          <a:off x="433469" y="1990553"/>
          <a:ext cx="6068568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377" tIns="0" rIns="22937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Key concepts </a:t>
          </a:r>
        </a:p>
      </dsp:txBody>
      <dsp:txXfrm>
        <a:off x="463731" y="2020815"/>
        <a:ext cx="6008044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31424-CAC9-44C1-B4A2-20D49E5ECFAD}">
      <dsp:nvSpPr>
        <dsp:cNvPr id="0" name=""/>
        <dsp:cNvSpPr/>
      </dsp:nvSpPr>
      <dsp:spPr>
        <a:xfrm>
          <a:off x="0" y="20198"/>
          <a:ext cx="6981373" cy="14714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52B4F-FF59-4141-971E-21694A16D496}">
      <dsp:nvSpPr>
        <dsp:cNvPr id="0" name=""/>
        <dsp:cNvSpPr/>
      </dsp:nvSpPr>
      <dsp:spPr>
        <a:xfrm>
          <a:off x="360304" y="428396"/>
          <a:ext cx="655098" cy="6550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AF925-02AE-4EEE-BF66-CC86EB2B9B4A}">
      <dsp:nvSpPr>
        <dsp:cNvPr id="0" name=""/>
        <dsp:cNvSpPr/>
      </dsp:nvSpPr>
      <dsp:spPr>
        <a:xfrm>
          <a:off x="1375707" y="160401"/>
          <a:ext cx="5605665" cy="1191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57" tIns="126057" rIns="126057" bIns="12605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Biostatistics is a branch of applied statistics that applies statistical methods to collect and analyze data related to biology and medicine.</a:t>
          </a:r>
        </a:p>
      </dsp:txBody>
      <dsp:txXfrm>
        <a:off x="1375707" y="160401"/>
        <a:ext cx="5605665" cy="1191088"/>
      </dsp:txXfrm>
    </dsp:sp>
    <dsp:sp modelId="{E183457F-79F5-40BB-8039-1E08DECC1D77}">
      <dsp:nvSpPr>
        <dsp:cNvPr id="0" name=""/>
        <dsp:cNvSpPr/>
      </dsp:nvSpPr>
      <dsp:spPr>
        <a:xfrm>
          <a:off x="0" y="1749226"/>
          <a:ext cx="6981373" cy="1664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E68E5-001C-4678-8B00-6FE72048CB59}">
      <dsp:nvSpPr>
        <dsp:cNvPr id="0" name=""/>
        <dsp:cNvSpPr/>
      </dsp:nvSpPr>
      <dsp:spPr>
        <a:xfrm>
          <a:off x="360304" y="2253848"/>
          <a:ext cx="655098" cy="6550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404A2-FBEA-42E0-AC81-1452FAC735DD}">
      <dsp:nvSpPr>
        <dsp:cNvPr id="0" name=""/>
        <dsp:cNvSpPr/>
      </dsp:nvSpPr>
      <dsp:spPr>
        <a:xfrm>
          <a:off x="1375707" y="1985853"/>
          <a:ext cx="5605665" cy="1191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57" tIns="126057" rIns="126057" bIns="12605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/>
            <a:t>--- Much more statistics than biology and medicine, however, biostatisticians must learn some biological and medical concepts also. </a:t>
          </a:r>
          <a:endParaRPr lang="en-US" sz="2000" kern="1200" dirty="0"/>
        </a:p>
      </dsp:txBody>
      <dsp:txXfrm>
        <a:off x="1375707" y="1985853"/>
        <a:ext cx="5605665" cy="1191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0498C-79AF-4617-AEAA-FAB4116AF34E}">
      <dsp:nvSpPr>
        <dsp:cNvPr id="0" name=""/>
        <dsp:cNvSpPr/>
      </dsp:nvSpPr>
      <dsp:spPr>
        <a:xfrm>
          <a:off x="642" y="253671"/>
          <a:ext cx="2506005" cy="1503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Clinical &amp; epidemiological data (</a:t>
          </a:r>
          <a:r>
            <a:rPr lang="en-US" sz="1900" kern="1200" dirty="0"/>
            <a:t>blood pressure, BMI, disease status, incidence rates, </a:t>
          </a:r>
          <a:r>
            <a:rPr lang="en-US" sz="1900" kern="1200" dirty="0" err="1"/>
            <a:t>etc</a:t>
          </a:r>
          <a:r>
            <a:rPr lang="en-US" sz="1900" kern="1200" dirty="0"/>
            <a:t>)</a:t>
          </a:r>
        </a:p>
      </dsp:txBody>
      <dsp:txXfrm>
        <a:off x="642" y="253671"/>
        <a:ext cx="2506005" cy="1503603"/>
      </dsp:txXfrm>
    </dsp:sp>
    <dsp:sp modelId="{0A2BD9E6-2438-42BD-8360-21A7DDA3D3F5}">
      <dsp:nvSpPr>
        <dsp:cNvPr id="0" name=""/>
        <dsp:cNvSpPr/>
      </dsp:nvSpPr>
      <dsp:spPr>
        <a:xfrm>
          <a:off x="2757248" y="253671"/>
          <a:ext cx="2506005" cy="1503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 dirty="0"/>
            <a:t>Laboratory measurements (</a:t>
          </a:r>
          <a:r>
            <a:rPr lang="en-US" sz="1900" kern="1200" dirty="0"/>
            <a:t>enzyme activity, hormone levels, cell counts, </a:t>
          </a:r>
          <a:r>
            <a:rPr lang="en-US" sz="1900" kern="1200" dirty="0" err="1"/>
            <a:t>etc</a:t>
          </a:r>
          <a:r>
            <a:rPr lang="en-US" sz="1900" kern="1200" dirty="0"/>
            <a:t>)</a:t>
          </a:r>
        </a:p>
      </dsp:txBody>
      <dsp:txXfrm>
        <a:off x="2757248" y="253671"/>
        <a:ext cx="2506005" cy="1503603"/>
      </dsp:txXfrm>
    </dsp:sp>
    <dsp:sp modelId="{DB36F10C-356B-440E-9E09-05FADD4292B7}">
      <dsp:nvSpPr>
        <dsp:cNvPr id="0" name=""/>
        <dsp:cNvSpPr/>
      </dsp:nvSpPr>
      <dsp:spPr>
        <a:xfrm>
          <a:off x="642" y="2007875"/>
          <a:ext cx="2506005" cy="1503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 dirty="0"/>
            <a:t>Omics data (</a:t>
          </a:r>
          <a:r>
            <a:rPr lang="en-US" sz="1900" kern="1200" dirty="0"/>
            <a:t>Genomics, Transcriptomics, Metabolomics)</a:t>
          </a:r>
        </a:p>
      </dsp:txBody>
      <dsp:txXfrm>
        <a:off x="642" y="2007875"/>
        <a:ext cx="2506005" cy="1503603"/>
      </dsp:txXfrm>
    </dsp:sp>
    <dsp:sp modelId="{37761658-40E5-4049-8086-6DE87137CF03}">
      <dsp:nvSpPr>
        <dsp:cNvPr id="0" name=""/>
        <dsp:cNvSpPr/>
      </dsp:nvSpPr>
      <dsp:spPr>
        <a:xfrm>
          <a:off x="2757248" y="2007875"/>
          <a:ext cx="2506005" cy="1503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 dirty="0"/>
            <a:t>Imaging data (MRI scans, microscopy images, CT images)</a:t>
          </a:r>
          <a:endParaRPr lang="en-US" sz="1900" kern="1200" dirty="0"/>
        </a:p>
      </dsp:txBody>
      <dsp:txXfrm>
        <a:off x="2757248" y="2007875"/>
        <a:ext cx="2506005" cy="15036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DD596-1DAA-4762-99BB-E6ACC03B021A}">
      <dsp:nvSpPr>
        <dsp:cNvPr id="0" name=""/>
        <dsp:cNvSpPr/>
      </dsp:nvSpPr>
      <dsp:spPr>
        <a:xfrm>
          <a:off x="3350" y="3014"/>
          <a:ext cx="2014770" cy="805908"/>
        </a:xfrm>
        <a:prstGeom prst="rect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Step 1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sp:txBody>
      <dsp:txXfrm>
        <a:off x="3350" y="3014"/>
        <a:ext cx="2014770" cy="805908"/>
      </dsp:txXfrm>
    </dsp:sp>
    <dsp:sp modelId="{4F24A94F-32DD-4724-942E-4B68AC065038}">
      <dsp:nvSpPr>
        <dsp:cNvPr id="0" name=""/>
        <dsp:cNvSpPr/>
      </dsp:nvSpPr>
      <dsp:spPr>
        <a:xfrm>
          <a:off x="3350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1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Formulate the hypotheses</a:t>
          </a:r>
          <a:r>
            <a:rPr lang="en-US" sz="2000" b="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H</a:t>
          </a:r>
          <a:r>
            <a:rPr lang="en-US" sz="2000" b="0" kern="1200" baseline="-250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0</a:t>
          </a:r>
          <a:r>
            <a:rPr lang="en-US" sz="2000" b="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– null and H</a:t>
          </a:r>
          <a:r>
            <a:rPr lang="en-US" sz="2000" b="0" kern="1200" baseline="-250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</a:t>
          </a:r>
          <a:r>
            <a:rPr lang="en-US" sz="2000" b="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- alternative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sp:txBody>
      <dsp:txXfrm>
        <a:off x="3350" y="808923"/>
        <a:ext cx="2014770" cy="2064240"/>
      </dsp:txXfrm>
    </dsp:sp>
    <dsp:sp modelId="{2187992C-F6E2-4933-A626-722FDFF685EE}">
      <dsp:nvSpPr>
        <dsp:cNvPr id="0" name=""/>
        <dsp:cNvSpPr/>
      </dsp:nvSpPr>
      <dsp:spPr>
        <a:xfrm>
          <a:off x="2300189" y="3014"/>
          <a:ext cx="2014770" cy="805908"/>
        </a:xfrm>
        <a:prstGeom prst="rect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Step 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sp:txBody>
      <dsp:txXfrm>
        <a:off x="2300189" y="3014"/>
        <a:ext cx="2014770" cy="805908"/>
      </dsp:txXfrm>
    </dsp:sp>
    <dsp:sp modelId="{4796D1BE-1D06-4A6E-A993-5D6123090C4D}">
      <dsp:nvSpPr>
        <dsp:cNvPr id="0" name=""/>
        <dsp:cNvSpPr/>
      </dsp:nvSpPr>
      <dsp:spPr>
        <a:xfrm>
          <a:off x="2300189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Collect relevant data and summarize them. </a:t>
          </a:r>
          <a:endParaRPr lang="en-US" sz="1800" b="0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sp:txBody>
      <dsp:txXfrm>
        <a:off x="2300189" y="808923"/>
        <a:ext cx="2014770" cy="2064240"/>
      </dsp:txXfrm>
    </dsp:sp>
    <dsp:sp modelId="{52221457-C782-4AF6-AF3B-D2E962AAE656}">
      <dsp:nvSpPr>
        <dsp:cNvPr id="0" name=""/>
        <dsp:cNvSpPr/>
      </dsp:nvSpPr>
      <dsp:spPr>
        <a:xfrm>
          <a:off x="4597027" y="3014"/>
          <a:ext cx="2014770" cy="805908"/>
        </a:xfrm>
        <a:prstGeom prst="rect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Step 3</a:t>
          </a:r>
        </a:p>
      </dsp:txBody>
      <dsp:txXfrm>
        <a:off x="4597027" y="3014"/>
        <a:ext cx="2014770" cy="805908"/>
      </dsp:txXfrm>
    </dsp:sp>
    <dsp:sp modelId="{A33F58CB-AA96-4D27-9BDF-95D471FF02CE}">
      <dsp:nvSpPr>
        <dsp:cNvPr id="0" name=""/>
        <dsp:cNvSpPr/>
      </dsp:nvSpPr>
      <dsp:spPr>
        <a:xfrm>
          <a:off x="4597027" y="808923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Test how likely it is to observe data we obtained, if null hypotheses is true. </a:t>
          </a:r>
          <a:r>
            <a:rPr lang="en-US" sz="1800" b="1" i="1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Compute test statistics</a:t>
          </a:r>
        </a:p>
      </dsp:txBody>
      <dsp:txXfrm>
        <a:off x="4597027" y="808923"/>
        <a:ext cx="2014770" cy="2064240"/>
      </dsp:txXfrm>
    </dsp:sp>
    <dsp:sp modelId="{EF4E60B1-6748-4715-8A27-DB7371F1977E}">
      <dsp:nvSpPr>
        <dsp:cNvPr id="0" name=""/>
        <dsp:cNvSpPr/>
      </dsp:nvSpPr>
      <dsp:spPr>
        <a:xfrm>
          <a:off x="6893866" y="3014"/>
          <a:ext cx="2014770" cy="805908"/>
        </a:xfrm>
        <a:prstGeom prst="rect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Step 4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sp:txBody>
      <dsp:txXfrm>
        <a:off x="6893866" y="3014"/>
        <a:ext cx="2014770" cy="805908"/>
      </dsp:txXfrm>
    </dsp:sp>
    <dsp:sp modelId="{3C0517A1-CB13-4A46-9CD3-97B4050C62E9}">
      <dsp:nvSpPr>
        <dsp:cNvPr id="0" name=""/>
        <dsp:cNvSpPr/>
      </dsp:nvSpPr>
      <dsp:spPr>
        <a:xfrm>
          <a:off x="6897217" y="811938"/>
          <a:ext cx="2014770" cy="206424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0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1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Compute p-value </a:t>
          </a:r>
          <a:r>
            <a:rPr lang="en-US" sz="1800" b="0" i="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and make our decision.</a:t>
          </a:r>
          <a:endParaRPr lang="en-US" sz="1800" b="0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sp:txBody>
      <dsp:txXfrm>
        <a:off x="6897217" y="811938"/>
        <a:ext cx="2014770" cy="2064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12/4/2025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12/4/2025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42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69046-D62F-49D8-96B7-3C014DC234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940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3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add the wooclap link to ask them questions about their background</a:t>
            </a:r>
            <a:r>
              <a:rPr lang="en-US" baseline="0" dirty="0"/>
              <a:t> and basic knowledge in biostatistics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4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6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null hypothesis</a:t>
            </a:r>
            <a:r>
              <a:rPr lang="en-US" sz="1200" b="1" dirty="0"/>
              <a:t>, </a:t>
            </a:r>
            <a:r>
              <a:rPr lang="en-US" sz="1200" dirty="0"/>
              <a:t>denoted by </a:t>
            </a:r>
            <a:r>
              <a:rPr lang="en-US" sz="1200" i="1" dirty="0"/>
              <a:t>H</a:t>
            </a:r>
            <a:r>
              <a:rPr lang="en-US" sz="1200" dirty="0"/>
              <a:t>0, is the hypothesis that is to be tested. The alternative hypothesis, denoted by </a:t>
            </a:r>
            <a:r>
              <a:rPr lang="en-US" sz="1200" i="1" dirty="0"/>
              <a:t>H</a:t>
            </a:r>
            <a:r>
              <a:rPr lang="en-US" sz="1200" dirty="0"/>
              <a:t>1 is the hypothesis that in some sense contradicts the null hypothesis.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>
                <a:solidFill>
                  <a:srgbClr val="3C4743"/>
                </a:solidFill>
              </a:rPr>
              <a:pPr/>
              <a:t>21</a:t>
            </a:fld>
            <a:endParaRPr lang="en-US" dirty="0">
              <a:solidFill>
                <a:srgbClr val="3C47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42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8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237F-C715-FEFB-D23F-34DB72BD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A7077-E2E0-AB1A-5160-6C5FC2AE2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AD620-2CF7-AEEF-AF3B-925CDE62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84377-511E-1C6B-DE62-44AAED488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21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E8E21-E98F-B286-0C51-4A7BEF917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44B58-6E1E-9DBD-9CCB-C2010437C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25B1C-CF15-C4B5-05A8-39CAA1463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9CE36-D041-4C6A-1A3A-E7B3C4838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61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add the wooclap link to ask them questions about their background</a:t>
            </a:r>
            <a:r>
              <a:rPr lang="en-US" baseline="0" dirty="0"/>
              <a:t> and basic knowledge in biostatistics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0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9EEF-4EE9-B032-5D90-D78659D4D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80CF5-7B32-BA93-973E-FC63197D0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91FAA-45A5-202E-7B5A-A68C2FA5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CF9E-E4DF-4101-BF0A-9EB6C99D809F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B60D-714D-E741-EAC2-15DC5BB5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C19C1-D609-8EEC-86EB-455400E7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69A8-0974-4CED-A892-402F8D22F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2B35-9307-FACA-0908-C3FD489E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958CE-B175-43D4-0446-8C9FC5205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D2D6-BBBC-2327-E6CD-E5D43021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2FCEE-52C4-1191-D926-CBD3C018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E8D8F-42DC-C882-FB06-57AB284F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10455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9FD03-03FE-4FC0-79CF-6AB27A4DB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DB455-2E93-E318-BCD2-AD9029039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00FB4-AE05-14A7-7430-75557D90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BEC9C-027D-74D8-154C-A992D1A3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D4DAE-CA97-32E9-0A6A-4C13292C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4829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2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9EEF-4EE9-B032-5D90-D78659D4D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80CF5-7B32-BA93-973E-FC63197D0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91FAA-45A5-202E-7B5A-A68C2FA5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68C0C-EA45-4E8D-ABA1-228F531F2EA2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B60D-714D-E741-EAC2-15DC5BB5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C19C1-D609-8EEC-86EB-455400E7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0C1E-DA44-4FE9-94E2-F295285A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5C4A0-D510-7A66-6447-0515FB08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8639A-2DD8-501C-308F-6BAC25EDA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05D-7A96-4774-8FC9-51F9575B0DA0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2781C-9184-709D-35D7-28527D27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9420-B2CB-E94C-C6BA-062684FD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F175-7D35-383D-9C44-A9AA0873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1D3E3-4C40-13D1-837A-F75A8CC3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EE5E-CC00-135E-FFAF-02E16D67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CBC8-D3E1-41F6-B013-AD80A686D171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37DA2-220D-DB75-46A2-FC3713B2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9FE42-5D47-2F9B-716C-B304A33D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1EAF-A035-A706-871A-E9BBCCB0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44841-3827-446D-65BE-D877C0D90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3F1B4-2C3E-DC70-EFF7-8EA7571F8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E46C3-00B3-F195-500E-FA956B70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F339E-3516-474D-B8B3-CE668BF633A0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495DC-A9AA-EA76-A1A4-5380198D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63065-D433-3C0E-3AEC-27AA3E3A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9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6E42-B9A1-F058-0822-F2CC71FFC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8A579-1579-106A-E499-DA06F3037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B5032-6B5D-F828-10AF-0583F3B3E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A2DC9-A680-DDC2-92DA-BDEDE1A7F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E5A58-AC38-189B-8A87-4964311FE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84523-7FAF-8220-ABC7-239A1D82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5F1-EFC6-467A-8C22-6BBBA272E3A1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42FA9-9EA2-6787-8385-9C7AD137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71122-C39D-2C61-3C4E-E2303A10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3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DE05D-214D-F176-71CD-616CB92D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1204D-DB56-892A-BB62-C461B7C4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FF35-D1A2-4BA6-8542-0488C6DE81DF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E373-9B16-B987-DB83-223D69DF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9AFFA-7F94-0046-4F84-D7AB2CA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3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F454CA-4284-9560-6105-01BEF85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FA52-FD2D-4C96-A7E1-0F79132BD7E8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F829E-63A4-4A51-2A82-61DDCBEE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4458A-40A5-4806-92E6-E9CF3146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2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0C1E-DA44-4FE9-94E2-F295285A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5C4A0-D510-7A66-6447-0515FB08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8639A-2DD8-501C-308F-6BAC25EDA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2781C-9184-709D-35D7-28527D27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9420-B2CB-E94C-C6BA-062684FD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7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9D09-312D-FFAE-BEE5-BC5B5E09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96F5-80F9-F5BC-3FAD-5882469F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5BACA-2DDE-EFFF-8CD6-60DEE0A9B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61D89-FA9F-D0AE-F321-2740611B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923E-E369-4513-B3B8-1FE63A796335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2C98E-906B-3818-011E-07F7460B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162B6-2897-30C0-CEF1-B75301FF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9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0B5-90C7-6998-A9F3-F146D1AE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4939C8-6B3D-A4D7-9F4D-155A5A622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C6EA4-98F8-2109-0B5A-14684A677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000A5-1831-6AA8-D7A1-9DB206C75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76CF-4F8B-4FD6-A7B6-A7A6858C1134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86820-ECAF-803E-E460-C2CA3D56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B4F81-0AB7-19FE-699E-7193E427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2B35-9307-FACA-0908-C3FD489E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958CE-B175-43D4-0446-8C9FC5205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D2D6-BBBC-2327-E6CD-E5D43021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7242-15E1-4BDF-93F9-F5A4D05F5E07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2FCEE-52C4-1191-D926-CBD3C018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E8D8F-42DC-C882-FB06-57AB284F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7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9FD03-03FE-4FC0-79CF-6AB27A4DB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DB455-2E93-E318-BCD2-AD9029039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00FB4-AE05-14A7-7430-75557D90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A167-3602-4034-8BE1-89AD10667A60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BEC9C-027D-74D8-154C-A992D1A3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D4DAE-CA97-32E9-0A6A-4C13292C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F175-7D35-383D-9C44-A9AA0873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1D3E3-4C40-13D1-837A-F75A8CC3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EE5E-CC00-135E-FFAF-02E16D67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CF9E-E4DF-4101-BF0A-9EB6C99D809F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37DA2-220D-DB75-46A2-FC3713B2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9FE42-5D47-2F9B-716C-B304A33D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69A8-0974-4CED-A892-402F8D22F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9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1EAF-A035-A706-871A-E9BBCCB0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44841-3827-446D-65BE-D877C0D90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3F1B4-2C3E-DC70-EFF7-8EA7571F8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E46C3-00B3-F195-500E-FA956B70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495DC-A9AA-EA76-A1A4-5380198D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63065-D433-3C0E-3AEC-27AA3E3A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6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6E42-B9A1-F058-0822-F2CC71FFC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8A579-1579-106A-E499-DA06F3037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B5032-6B5D-F828-10AF-0583F3B3E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A2DC9-A680-DDC2-92DA-BDEDE1A7F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E5A58-AC38-189B-8A87-4964311FE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84523-7FAF-8220-ABC7-239A1D82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42FA9-9EA2-6787-8385-9C7AD137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71122-C39D-2C61-3C4E-E2303A10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2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DE05D-214D-F176-71CD-616CB92D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1204D-DB56-892A-BB62-C461B7C4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E373-9B16-B987-DB83-223D69DF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9AFFA-7F94-0046-4F84-D7AB2CA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F454CA-4284-9560-6105-01BEF85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F829E-63A4-4A51-2A82-61DDCBEE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4458A-40A5-4806-92E6-E9CF3146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D07E86-4E30-067A-5AF9-B820C2FDEB93}"/>
              </a:ext>
            </a:extLst>
          </p:cNvPr>
          <p:cNvSpPr/>
          <p:nvPr userDrawn="1"/>
        </p:nvSpPr>
        <p:spPr>
          <a:xfrm>
            <a:off x="1752600" y="1515645"/>
            <a:ext cx="660400" cy="4571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E33F25-7E48-B97E-BFCB-0CC2FA2AA0AC}"/>
              </a:ext>
            </a:extLst>
          </p:cNvPr>
          <p:cNvSpPr/>
          <p:nvPr userDrawn="1"/>
        </p:nvSpPr>
        <p:spPr>
          <a:xfrm>
            <a:off x="1752600" y="1515645"/>
            <a:ext cx="330200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9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9D09-312D-FFAE-BEE5-BC5B5E09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96F5-80F9-F5BC-3FAD-5882469F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5BACA-2DDE-EFFF-8CD6-60DEE0A9B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61D89-FA9F-D0AE-F321-2740611B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2C98E-906B-3818-011E-07F7460B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162B6-2897-30C0-CEF1-B75301FF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69A8-0974-4CED-A892-402F8D22F5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642E24-3960-79E0-24D8-66117A6E3325}"/>
              </a:ext>
            </a:extLst>
          </p:cNvPr>
          <p:cNvSpPr/>
          <p:nvPr userDrawn="1"/>
        </p:nvSpPr>
        <p:spPr>
          <a:xfrm>
            <a:off x="7061962" y="4988562"/>
            <a:ext cx="660400" cy="4571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3042F1-3F52-79C3-909A-4F9908229A05}"/>
              </a:ext>
            </a:extLst>
          </p:cNvPr>
          <p:cNvSpPr/>
          <p:nvPr userDrawn="1"/>
        </p:nvSpPr>
        <p:spPr>
          <a:xfrm>
            <a:off x="7061962" y="4988562"/>
            <a:ext cx="330200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0B5-90C7-6998-A9F3-F146D1AE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4939C8-6B3D-A4D7-9F4D-155A5A622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C6EA4-98F8-2109-0B5A-14684A677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000A5-1831-6AA8-D7A1-9DB206C75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15/7/2021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86820-ECAF-803E-E460-C2CA3D56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B4F81-0AB7-19FE-699E-7193E427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42084-6F69-5E9E-398C-E81F0A60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4B5E-11F6-F34B-3085-AB9023009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F5A1-6625-769B-C42C-EFA22E5C2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15/7/2021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70A0E-C0A9-240A-A7F0-C7116D01A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Eliana Ibrahimi - HOB (2021)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16DC5-221B-65F7-D851-D121CBD13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52563-E484-5B32-01F0-514802F0ACA9}"/>
              </a:ext>
            </a:extLst>
          </p:cNvPr>
          <p:cNvSpPr/>
          <p:nvPr userDrawn="1"/>
        </p:nvSpPr>
        <p:spPr>
          <a:xfrm>
            <a:off x="1752600" y="1515645"/>
            <a:ext cx="660400" cy="4571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42A76-2CE7-064F-60A1-3436DAEC70F0}"/>
              </a:ext>
            </a:extLst>
          </p:cNvPr>
          <p:cNvSpPr/>
          <p:nvPr userDrawn="1"/>
        </p:nvSpPr>
        <p:spPr>
          <a:xfrm>
            <a:off x="1752600" y="1515645"/>
            <a:ext cx="330200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1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6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42084-6F69-5E9E-398C-E81F0A60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4B5E-11F6-F34B-3085-AB9023009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F5A1-6625-769B-C42C-EFA22E5C2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F45BFA-8AA2-45B4-9A86-B36AD525847A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70A0E-C0A9-240A-A7F0-C7116D01A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Online workshop 'Hands-on Biostatistics'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16DC5-221B-65F7-D851-D121CBD13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2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olt.mph.ufl.edu/6050-6052/unit-4/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Fundamentals-Biostatistics-Bernard-Rosner/dp/130526892X/ref=d_pd_sbs_sccl_1_1/146-5774550-0170325?pd_rd_w=Y1SES&amp;content-id=amzn1.sym.83180963-0377-46ea-9aa4-1ece655ef63e&amp;pf_rd_p=83180963-0377-46ea-9aa4-1ece655ef63e&amp;pf_rd_r=16HW9XG3BZ25Y5A35VQJ&amp;pd_rd_wg=34lut&amp;pd_rd_r=c270874f-f1b2-4645-b54b-db68b720e8db&amp;pd_rd_i=130526892X&amp;psc=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olt.mph.ufl.edu/6050-6052/unit-4/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lt.mph.ufl.edu/6050-6052/unit-4/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olt.mph.ufl.edu/6050-605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biostathandbook.com/HandbookBioStatThird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73408" y="1166142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Concepts of Biostatistics &amp;  </a:t>
            </a:r>
            <a:r>
              <a:rPr lang="en-US" sz="4400" dirty="0"/>
              <a:t> Biological Data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BA069-C603-FD0F-F28F-F7A089FFAE37}"/>
              </a:ext>
            </a:extLst>
          </p:cNvPr>
          <p:cNvSpPr txBox="1"/>
          <p:nvPr/>
        </p:nvSpPr>
        <p:spPr>
          <a:xfrm>
            <a:off x="773408" y="3787254"/>
            <a:ext cx="4020556" cy="1881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BioData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Training School 2025</a:t>
            </a:r>
          </a:p>
          <a:p>
            <a:pPr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December 10-13, 2025 </a:t>
            </a:r>
          </a:p>
          <a:p>
            <a:pPr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University of Tirana, Albania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D16EB7-8BEC-16A9-0FF6-9D0866773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51" y="824913"/>
            <a:ext cx="5708649" cy="51781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black">
          <a:xfrm>
            <a:off x="7928114" y="1232452"/>
            <a:ext cx="3200400" cy="38509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31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    </a:t>
            </a:r>
            <a:br>
              <a:rPr lang="en-US" sz="31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lang="en-US" sz="2400" b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D266BE7-899D-4075-917F-DBDE33B6B692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1EEE5-6F26-58DC-AA08-771631F1DB28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2F453-5265-0C4D-3871-D4DB416E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459"/>
          <a:stretch>
            <a:fillRect/>
          </a:stretch>
        </p:blipFill>
        <p:spPr>
          <a:xfrm>
            <a:off x="327782" y="251575"/>
            <a:ext cx="11548878" cy="35148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2DB88D-E9E6-9BCB-9863-424A24E13A5D}"/>
              </a:ext>
            </a:extLst>
          </p:cNvPr>
          <p:cNvSpPr txBox="1"/>
          <p:nvPr/>
        </p:nvSpPr>
        <p:spPr>
          <a:xfrm>
            <a:off x="908957" y="4018030"/>
            <a:ext cx="61068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400" dirty="0"/>
              <a:t>- Data preparation includes editing, coding, and data entry in forms that are appropriate for analysis.  </a:t>
            </a:r>
          </a:p>
        </p:txBody>
      </p:sp>
    </p:spTree>
    <p:extLst>
      <p:ext uri="{BB962C8B-B14F-4D97-AF65-F5344CB8AC3E}">
        <p14:creationId xmlns:p14="http://schemas.microsoft.com/office/powerpoint/2010/main" val="32234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4752" y="1606665"/>
            <a:ext cx="5657561" cy="50445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dirty="0"/>
              <a:t>Nominal variables</a:t>
            </a:r>
          </a:p>
          <a:p>
            <a:pPr algn="just"/>
            <a:r>
              <a:rPr lang="en-US" sz="2400" dirty="0"/>
              <a:t>Frequency </a:t>
            </a:r>
          </a:p>
          <a:p>
            <a:pPr lvl="1" algn="just"/>
            <a:r>
              <a:rPr lang="en-US" dirty="0"/>
              <a:t>Count (How frequent values occur)</a:t>
            </a:r>
          </a:p>
          <a:p>
            <a:pPr lvl="1" algn="just"/>
            <a:r>
              <a:rPr lang="en-US" sz="2400" dirty="0"/>
              <a:t>Relative (</a:t>
            </a:r>
            <a:r>
              <a:rPr lang="en-US" dirty="0"/>
              <a:t>The % of observations with a specific value)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8F15F83-E139-FFA7-A5B8-BC3B4D61DCC2}"/>
              </a:ext>
            </a:extLst>
          </p:cNvPr>
          <p:cNvSpPr txBox="1">
            <a:spLocks/>
          </p:cNvSpPr>
          <p:nvPr/>
        </p:nvSpPr>
        <p:spPr>
          <a:xfrm>
            <a:off x="6777445" y="1606665"/>
            <a:ext cx="5664926" cy="39494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/>
              <a:t> </a:t>
            </a:r>
            <a:r>
              <a:rPr lang="en-US" sz="2800" b="1" dirty="0"/>
              <a:t>Numerical variables</a:t>
            </a:r>
          </a:p>
          <a:p>
            <a:pPr algn="just"/>
            <a:r>
              <a:rPr lang="en-US" sz="2400" dirty="0"/>
              <a:t>Descriptive statistics</a:t>
            </a:r>
          </a:p>
          <a:p>
            <a:pPr lvl="1" algn="just"/>
            <a:r>
              <a:rPr lang="en-US" dirty="0"/>
              <a:t>Mean, Mode, Median</a:t>
            </a:r>
          </a:p>
          <a:p>
            <a:pPr lvl="1" algn="just"/>
            <a:r>
              <a:rPr lang="en-US" dirty="0"/>
              <a:t>Variance, Standard deviation, SE</a:t>
            </a:r>
          </a:p>
          <a:p>
            <a:pPr lvl="1" algn="just"/>
            <a:r>
              <a:rPr lang="en-US" dirty="0"/>
              <a:t>Range, Percentiles</a:t>
            </a:r>
          </a:p>
          <a:p>
            <a:pPr lvl="1" algn="just"/>
            <a:endParaRPr lang="en-US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03DEE-CE21-6FC7-441A-B7FC72B6A6D5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68" y="-17364"/>
            <a:ext cx="9628632" cy="1362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exploration </a:t>
            </a:r>
          </a:p>
        </p:txBody>
      </p:sp>
    </p:spTree>
    <p:extLst>
      <p:ext uri="{BB962C8B-B14F-4D97-AF65-F5344CB8AC3E}">
        <p14:creationId xmlns:p14="http://schemas.microsoft.com/office/powerpoint/2010/main" val="11847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29F418F-71CD-892B-F73E-4FEF415911B0}"/>
              </a:ext>
            </a:extLst>
          </p:cNvPr>
          <p:cNvSpPr/>
          <p:nvPr/>
        </p:nvSpPr>
        <p:spPr>
          <a:xfrm>
            <a:off x="0" y="-13854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58946-D26B-A8F3-7125-FC9752DFB134}"/>
              </a:ext>
            </a:extLst>
          </p:cNvPr>
          <p:cNvSpPr txBox="1"/>
          <p:nvPr/>
        </p:nvSpPr>
        <p:spPr>
          <a:xfrm>
            <a:off x="457200" y="375920"/>
            <a:ext cx="42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alibri Light" panose="020F0302020204030204"/>
              </a:rPr>
              <a:t>Descriptive statistics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8E3DA-F674-4C23-31EA-D45D1C49392F}"/>
              </a:ext>
            </a:extLst>
          </p:cNvPr>
          <p:cNvSpPr txBox="1"/>
          <p:nvPr/>
        </p:nvSpPr>
        <p:spPr>
          <a:xfrm>
            <a:off x="551879" y="1759219"/>
            <a:ext cx="6288934" cy="502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+mj-lt"/>
              </a:rPr>
              <a:t>Arithmetic mean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sz="2400" dirty="0"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+mj-lt"/>
              </a:rPr>
              <a:t>Median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sz="2400" dirty="0"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+mj-lt"/>
              </a:rPr>
              <a:t>Variance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sz="2400" dirty="0"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/>
              <a:t>Standard deviation</a:t>
            </a:r>
            <a:endParaRPr lang="en-GB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GB" sz="2400" dirty="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AA3160-055A-D917-AE1E-DC875FE0F1E2}"/>
              </a:ext>
            </a:extLst>
          </p:cNvPr>
          <p:cNvGrpSpPr/>
          <p:nvPr/>
        </p:nvGrpSpPr>
        <p:grpSpPr>
          <a:xfrm>
            <a:off x="9723051" y="5550730"/>
            <a:ext cx="2266022" cy="978542"/>
            <a:chOff x="5172330" y="4244154"/>
            <a:chExt cx="2487427" cy="1535547"/>
          </a:xfrm>
        </p:grpSpPr>
        <p:pic>
          <p:nvPicPr>
            <p:cNvPr id="4" name="Graphic 3" descr="Books outline">
              <a:extLst>
                <a:ext uri="{FF2B5EF4-FFF2-40B4-BE49-F238E27FC236}">
                  <a16:creationId xmlns:a16="http://schemas.microsoft.com/office/drawing/2014/main" id="{952516B8-A600-73F4-334E-0AE0E0195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6834" y="4292673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6E4B96-6E4D-5CA8-9C77-6DB935DABD94}"/>
                </a:ext>
              </a:extLst>
            </p:cNvPr>
            <p:cNvSpPr txBox="1"/>
            <p:nvPr/>
          </p:nvSpPr>
          <p:spPr>
            <a:xfrm>
              <a:off x="5172330" y="5194926"/>
              <a:ext cx="24874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+mj-lt"/>
                </a:rPr>
                <a:t>Fundamentals of Biostatistics – Chapter 2</a:t>
              </a:r>
            </a:p>
          </p:txBody>
        </p:sp>
        <p:pic>
          <p:nvPicPr>
            <p:cNvPr id="6" name="Graphic 5" descr="Internet outline">
              <a:extLst>
                <a:ext uri="{FF2B5EF4-FFF2-40B4-BE49-F238E27FC236}">
                  <a16:creationId xmlns:a16="http://schemas.microsoft.com/office/drawing/2014/main" id="{7DFD7796-08C4-768D-882C-AEE51648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5855" y="4244154"/>
              <a:ext cx="914400" cy="9144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CE896B1-94F7-F437-0BC2-D2A02723A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781" y="1759219"/>
            <a:ext cx="1695705" cy="715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225C49-C79D-1C52-149F-AB4B85A33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0697" y="2803839"/>
            <a:ext cx="5953956" cy="905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B41FFB-7AD0-A5D8-5CD7-E4CEEFD78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75" y="3996916"/>
            <a:ext cx="1695687" cy="676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D35EBE-C119-CDE8-BD4F-3FCA24D6F4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5830" y="5052397"/>
            <a:ext cx="3143689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29F418F-71CD-892B-F73E-4FEF415911B0}"/>
              </a:ext>
            </a:extLst>
          </p:cNvPr>
          <p:cNvSpPr/>
          <p:nvPr/>
        </p:nvSpPr>
        <p:spPr>
          <a:xfrm>
            <a:off x="0" y="-13854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58946-D26B-A8F3-7125-FC9752DFB134}"/>
              </a:ext>
            </a:extLst>
          </p:cNvPr>
          <p:cNvSpPr txBox="1"/>
          <p:nvPr/>
        </p:nvSpPr>
        <p:spPr>
          <a:xfrm>
            <a:off x="457200" y="375920"/>
            <a:ext cx="4869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alibri Light" panose="020F0302020204030204"/>
              </a:rPr>
              <a:t>Graphical visualizations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8E3DA-F674-4C23-31EA-D45D1C49392F}"/>
              </a:ext>
            </a:extLst>
          </p:cNvPr>
          <p:cNvSpPr txBox="1"/>
          <p:nvPr/>
        </p:nvSpPr>
        <p:spPr>
          <a:xfrm>
            <a:off x="871337" y="2951374"/>
            <a:ext cx="5970289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+mj-lt"/>
              </a:rPr>
              <a:t>&lt;Link to previous learning&gt;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+mj-lt"/>
              </a:rPr>
              <a:t>&lt;Link to future learning&gt;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+mj-lt"/>
              </a:rPr>
              <a:t>&lt;Link to other teaching session in module&gt;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9DAC0-0695-3C70-9B65-28247C66CB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08"/>
          <a:stretch>
            <a:fillRect/>
          </a:stretch>
        </p:blipFill>
        <p:spPr>
          <a:xfrm>
            <a:off x="457200" y="2190958"/>
            <a:ext cx="5992061" cy="3217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4FA221-DBC3-75CF-3381-3367F0D9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4154"/>
            <a:ext cx="5912680" cy="2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atQuest: What is a statistical model?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4" t="25100" r="27172" b="7038"/>
          <a:stretch/>
        </p:blipFill>
        <p:spPr bwMode="auto">
          <a:xfrm>
            <a:off x="6457311" y="2409583"/>
            <a:ext cx="4950377" cy="40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84312" y="1717365"/>
            <a:ext cx="6759022" cy="43150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“A statistical model is usually specified as a mathematical relationship between one or more random variables and other non-random variable and represents, often in considerably idealized form, the data-generating process” (Wikipedia).</a:t>
            </a:r>
          </a:p>
          <a:p>
            <a:pPr algn="just"/>
            <a:r>
              <a:rPr lang="en-US" sz="2000" dirty="0"/>
              <a:t>Includes</a:t>
            </a:r>
          </a:p>
          <a:p>
            <a:pPr lvl="1" algn="just"/>
            <a:r>
              <a:rPr lang="en-US" sz="1800" dirty="0"/>
              <a:t>T-tests</a:t>
            </a:r>
          </a:p>
          <a:p>
            <a:pPr lvl="1" algn="just"/>
            <a:r>
              <a:rPr lang="en-US" sz="1800" dirty="0"/>
              <a:t>ANOVA</a:t>
            </a:r>
          </a:p>
          <a:p>
            <a:pPr lvl="1" algn="just"/>
            <a:r>
              <a:rPr lang="en-US" sz="1800" dirty="0"/>
              <a:t>Linear Regression</a:t>
            </a:r>
          </a:p>
          <a:p>
            <a:pPr lvl="1" algn="just"/>
            <a:r>
              <a:rPr lang="en-US" sz="1800" dirty="0"/>
              <a:t>Generalized linear models</a:t>
            </a:r>
          </a:p>
          <a:p>
            <a:pPr lvl="1" algn="just"/>
            <a:r>
              <a:rPr lang="en-US" sz="1800" dirty="0"/>
              <a:t>And many more…</a:t>
            </a:r>
          </a:p>
          <a:p>
            <a:pPr lvl="1" algn="just"/>
            <a:endParaRPr lang="en-US" sz="1800" dirty="0"/>
          </a:p>
          <a:p>
            <a:pPr algn="just"/>
            <a:endParaRPr lang="en-US" sz="2000" dirty="0"/>
          </a:p>
          <a:p>
            <a:pPr lvl="1" algn="just"/>
            <a:endParaRPr lang="en-US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238D3-57E4-5120-FFFA-B0757C3F7FDD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45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modeling</a:t>
            </a:r>
          </a:p>
        </p:txBody>
      </p:sp>
    </p:spTree>
    <p:extLst>
      <p:ext uri="{BB962C8B-B14F-4D97-AF65-F5344CB8AC3E}">
        <p14:creationId xmlns:p14="http://schemas.microsoft.com/office/powerpoint/2010/main" val="1355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975360" y="1981430"/>
            <a:ext cx="3990340" cy="39494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Graphic 6" descr="Megaphone1 with solid fill">
            <a:extLst>
              <a:ext uri="{FF2B5EF4-FFF2-40B4-BE49-F238E27FC236}">
                <a16:creationId xmlns:a16="http://schemas.microsoft.com/office/drawing/2014/main" id="{0887DFA9-BA71-84D4-F223-8E866372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43" y="1807960"/>
            <a:ext cx="663799" cy="6637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A55A4A-E36A-C4A1-0E68-67046E61E5C3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43" y="867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Draw conclusions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B2B2A-795D-38FD-A42E-735A720662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747"/>
          <a:stretch>
            <a:fillRect/>
          </a:stretch>
        </p:blipFill>
        <p:spPr>
          <a:xfrm>
            <a:off x="446543" y="1334241"/>
            <a:ext cx="11136314" cy="536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5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975360" y="1981430"/>
            <a:ext cx="3990340" cy="39494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60743" y="1566378"/>
            <a:ext cx="6021056" cy="44849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Now it’s time to communicate your findings </a:t>
            </a:r>
          </a:p>
          <a:p>
            <a:pPr lvl="1"/>
            <a:r>
              <a:rPr lang="en-US" sz="2400" dirty="0"/>
              <a:t>Documentation of statistics</a:t>
            </a:r>
          </a:p>
          <a:p>
            <a:pPr lvl="1"/>
            <a:r>
              <a:rPr lang="en-US" sz="2400" dirty="0"/>
              <a:t>Making presentations</a:t>
            </a:r>
          </a:p>
          <a:p>
            <a:pPr lvl="1"/>
            <a:r>
              <a:rPr lang="en-US" sz="2400" dirty="0"/>
              <a:t>Writing reports, manuscripts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Extra skills needed at this stage</a:t>
            </a:r>
          </a:p>
          <a:p>
            <a:pPr lvl="1"/>
            <a:r>
              <a:rPr lang="en-US" sz="2400" dirty="0"/>
              <a:t>Writing </a:t>
            </a:r>
          </a:p>
          <a:p>
            <a:pPr lvl="1"/>
            <a:r>
              <a:rPr lang="en-US" sz="2400" dirty="0"/>
              <a:t>Presenting </a:t>
            </a:r>
          </a:p>
          <a:p>
            <a:pPr lvl="1"/>
            <a:r>
              <a:rPr lang="en-US" sz="2400" dirty="0"/>
              <a:t>Communication</a:t>
            </a:r>
            <a:endParaRPr lang="en-US" dirty="0"/>
          </a:p>
          <a:p>
            <a:pPr algn="just"/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3074" name="Picture 2" descr="Lottery Cartoon">
            <a:extLst>
              <a:ext uri="{FF2B5EF4-FFF2-40B4-BE49-F238E27FC236}">
                <a16:creationId xmlns:a16="http://schemas.microsoft.com/office/drawing/2014/main" id="{DDBCEAB6-9640-D406-3CF6-21B7BA137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8"/>
          <a:stretch/>
        </p:blipFill>
        <p:spPr bwMode="auto">
          <a:xfrm>
            <a:off x="5416355" y="2362199"/>
            <a:ext cx="6567216" cy="334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253AA4-FD32-F4A4-F64E-D3B2B330627C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743" y="-290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Communicate the results </a:t>
            </a:r>
          </a:p>
        </p:txBody>
      </p:sp>
    </p:spTree>
    <p:extLst>
      <p:ext uri="{BB962C8B-B14F-4D97-AF65-F5344CB8AC3E}">
        <p14:creationId xmlns:p14="http://schemas.microsoft.com/office/powerpoint/2010/main" val="30900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343" y="1959262"/>
            <a:ext cx="4789714" cy="4579650"/>
          </a:xfrm>
        </p:spPr>
        <p:txBody>
          <a:bodyPr>
            <a:normAutofit/>
          </a:bodyPr>
          <a:lstStyle/>
          <a:p>
            <a:r>
              <a:rPr lang="en-US" sz="2400" dirty="0"/>
              <a:t> Statistical inference: draw conclusions about a population based on the data obtained from a sample chosen from it.</a:t>
            </a:r>
          </a:p>
          <a:p>
            <a:endParaRPr lang="en-US" sz="2400" dirty="0"/>
          </a:p>
          <a:p>
            <a:pPr lvl="2"/>
            <a:r>
              <a:rPr lang="en-US" sz="2000" dirty="0"/>
              <a:t>Point Estimation  </a:t>
            </a:r>
          </a:p>
          <a:p>
            <a:pPr lvl="2"/>
            <a:r>
              <a:rPr lang="en-US" sz="2000" dirty="0"/>
              <a:t>Interval estimation</a:t>
            </a:r>
          </a:p>
          <a:p>
            <a:pPr lvl="2"/>
            <a:r>
              <a:rPr lang="en-US" sz="2000" dirty="0"/>
              <a:t>Hypotheses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17</a:t>
            </a:fld>
            <a:endParaRPr lang="en-US" dirty="0"/>
          </a:p>
        </p:txBody>
      </p:sp>
      <p:pic>
        <p:nvPicPr>
          <p:cNvPr id="16386" name="Picture 2" descr="Unit 4A: Introduction to Statistical Inference » Biostatistic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6" y="1940755"/>
            <a:ext cx="5909139" cy="38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0449" y="6094740"/>
            <a:ext cx="312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UF-Open learning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6C21BF-CF10-37BA-6F70-E905E4EFB942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-5061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ifferent Probability Distributions in One Picture - Data Science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0"/>
          <a:stretch/>
        </p:blipFill>
        <p:spPr bwMode="auto">
          <a:xfrm>
            <a:off x="0" y="1617521"/>
            <a:ext cx="7645164" cy="443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9371" y="1828456"/>
            <a:ext cx="4125686" cy="4420377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  <a:p>
            <a:pPr algn="just"/>
            <a:r>
              <a:rPr lang="en-US" sz="2000" dirty="0"/>
              <a:t> To fully understand the theory behind statistical inference you will need some concepts related to probability distributions.</a:t>
            </a:r>
          </a:p>
          <a:p>
            <a:pPr lvl="1" algn="just"/>
            <a:r>
              <a:rPr lang="en-US" sz="2000" dirty="0">
                <a:sym typeface="Wingdings" panose="05000000000000000000" pitchFamily="2" charset="2"/>
              </a:rPr>
              <a:t>If you haven’t taken any course in statistical theory during your studies, I recommend you check this great </a:t>
            </a:r>
            <a:r>
              <a:rPr lang="en-US" sz="2000" dirty="0">
                <a:sym typeface="Wingdings" panose="05000000000000000000" pitchFamily="2" charset="2"/>
                <a:hlinkClick r:id="rId3"/>
              </a:rPr>
              <a:t>book</a:t>
            </a:r>
            <a:r>
              <a:rPr lang="en-US" sz="2000" dirty="0">
                <a:sym typeface="Wingdings" panose="05000000000000000000" pitchFamily="2" charset="2"/>
              </a:rPr>
              <a:t> by Rosner (2010).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094740"/>
            <a:ext cx="3125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Data Science Central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8FA31-760E-7B7E-3379-B7346EE35483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3" y="4845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Statistical inference is based on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49664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7606" y="1951173"/>
            <a:ext cx="4731023" cy="1477827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/>
              <a:t>In </a:t>
            </a:r>
            <a:r>
              <a:rPr lang="en-US" sz="2400" b="1" dirty="0"/>
              <a:t>point estimation</a:t>
            </a:r>
            <a:r>
              <a:rPr lang="en-US" sz="2400" dirty="0"/>
              <a:t>, we estimate an unknown parameter using a single number that is calculated from the sample data.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87606" y="3735603"/>
            <a:ext cx="473102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44444"/>
                </a:solidFill>
              </a:rPr>
              <a:t>Point estimates are totally unbiased estimates for the population parameter only if the sample is random and the study design is not flawed.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13488" y="6277302"/>
            <a:ext cx="312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More on: </a:t>
            </a:r>
            <a:r>
              <a:rPr lang="en-US" sz="1100" dirty="0">
                <a:hlinkClick r:id="rId2"/>
              </a:rPr>
              <a:t>UF-Open learning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5" y="2767603"/>
            <a:ext cx="5747658" cy="30463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E9C27D-D9FA-1B07-FCDB-099235BFCC14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1006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Point Estimation</a:t>
            </a:r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25" y="2260600"/>
            <a:ext cx="5966802" cy="2914649"/>
          </a:xfrm>
        </p:spPr>
        <p:txBody>
          <a:bodyPr>
            <a:normAutofit/>
          </a:bodyPr>
          <a:lstStyle/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967923AC-72E0-F60C-21F8-931FDC028C2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06364778"/>
              </p:ext>
            </p:extLst>
          </p:nvPr>
        </p:nvGraphicFramePr>
        <p:xfrm>
          <a:off x="997130" y="1531257"/>
          <a:ext cx="8669383" cy="4635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73009E-8AFF-F91C-3564-1B1598446C4F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130" y="-4395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874" y="1828456"/>
            <a:ext cx="6512712" cy="3717142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800" dirty="0"/>
              <a:t>In </a:t>
            </a:r>
            <a:r>
              <a:rPr lang="en-US" sz="2800" b="1" dirty="0"/>
              <a:t>interval estimation</a:t>
            </a:r>
            <a:r>
              <a:rPr lang="en-US" sz="2800" dirty="0"/>
              <a:t>, we estimate an unknown parameter using an interval of values that is likely to contain the true value of that parameter.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800" dirty="0"/>
              <a:t>For example: We are 95% confident that μ  for IQ in the previous sample is covered by the interval (112, 118).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8" name="Picture 4" descr="Estimating a Population Mean (3 of 3) | Concepts in Statis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01" y="2476906"/>
            <a:ext cx="3771284" cy="22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02DF90-9907-4210-3693-083ECE211C09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651" y="-619414"/>
            <a:ext cx="5295778" cy="16002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Interval estimation</a:t>
            </a: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212" y="1755487"/>
            <a:ext cx="9160477" cy="1178239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sz="2400" b="1" dirty="0"/>
              <a:t>Statistical hypothesis testing is defined as:</a:t>
            </a:r>
          </a:p>
          <a:p>
            <a:pPr fontAlgn="base"/>
            <a:r>
              <a:rPr lang="en-US" sz="2400" dirty="0"/>
              <a:t>Assessing evidence provided by the data against the null hypothesis.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>
                <a:solidFill>
                  <a:srgbClr val="3C4743"/>
                </a:solidFill>
              </a:rPr>
              <a:pPr/>
              <a:t>21</a:t>
            </a:fld>
            <a:endParaRPr lang="en-US" dirty="0">
              <a:solidFill>
                <a:srgbClr val="3C4743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CCD72-B61F-F7AE-7256-9716BD655E11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890" y="-286806"/>
            <a:ext cx="9628632" cy="136211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Statistical hypothesis testing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224B6F8-427F-DDD3-080F-4AE6920CD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702907"/>
              </p:ext>
            </p:extLst>
          </p:nvPr>
        </p:nvGraphicFramePr>
        <p:xfrm>
          <a:off x="1070212" y="3206949"/>
          <a:ext cx="8911988" cy="287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89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0722" y="1686743"/>
            <a:ext cx="6485417" cy="14465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3C4743"/>
                </a:solidFill>
                <a:latin typeface="StoneSerif"/>
              </a:rPr>
              <a:t>The probability of a </a:t>
            </a:r>
            <a:r>
              <a:rPr lang="en-US" sz="2200" b="1" dirty="0">
                <a:solidFill>
                  <a:srgbClr val="3C4743"/>
                </a:solidFill>
                <a:latin typeface="StoneSerif-Semibold"/>
              </a:rPr>
              <a:t>type I error </a:t>
            </a:r>
            <a:r>
              <a:rPr lang="en-US" sz="2200" dirty="0">
                <a:solidFill>
                  <a:srgbClr val="3C4743"/>
                </a:solidFill>
                <a:latin typeface="StoneSerif"/>
              </a:rPr>
              <a:t>is the probability of rejecting the null hypothesis when </a:t>
            </a:r>
            <a:r>
              <a:rPr lang="en-US" sz="2200" dirty="0">
                <a:solidFill>
                  <a:srgbClr val="3C4743"/>
                </a:solidFill>
                <a:latin typeface="StoneSerif-Italic"/>
              </a:rPr>
              <a:t>H</a:t>
            </a:r>
            <a:r>
              <a:rPr lang="en-US" sz="2200" dirty="0">
                <a:solidFill>
                  <a:srgbClr val="3C4743"/>
                </a:solidFill>
                <a:latin typeface="StoneSerif"/>
              </a:rPr>
              <a:t>0 is true. Is </a:t>
            </a:r>
            <a:r>
              <a:rPr lang="en-US" sz="2200" dirty="0">
                <a:solidFill>
                  <a:srgbClr val="3C4743"/>
                </a:solidFill>
              </a:rPr>
              <a:t>denoted by </a:t>
            </a:r>
            <a:r>
              <a:rPr lang="en-US" sz="2200" b="1" dirty="0">
                <a:solidFill>
                  <a:srgbClr val="3C4743"/>
                </a:solidFill>
              </a:rPr>
              <a:t>α</a:t>
            </a:r>
            <a:r>
              <a:rPr lang="en-US" sz="2200" dirty="0">
                <a:solidFill>
                  <a:srgbClr val="3C4743"/>
                </a:solidFill>
              </a:rPr>
              <a:t> and is commonly referred to as the </a:t>
            </a:r>
            <a:r>
              <a:rPr lang="en-US" sz="2200" b="1" dirty="0">
                <a:solidFill>
                  <a:srgbClr val="3C4743"/>
                </a:solidFill>
              </a:rPr>
              <a:t>significance level of a test</a:t>
            </a:r>
            <a:r>
              <a:rPr lang="en-US" sz="2200" dirty="0">
                <a:solidFill>
                  <a:srgbClr val="3C4743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870722" y="3443158"/>
            <a:ext cx="6485417" cy="14465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3C4743"/>
                </a:solidFill>
                <a:latin typeface="StoneSerif"/>
              </a:rPr>
              <a:t>The probability of a </a:t>
            </a:r>
            <a:r>
              <a:rPr lang="en-US" sz="2200" b="1" dirty="0">
                <a:solidFill>
                  <a:srgbClr val="3C4743"/>
                </a:solidFill>
                <a:latin typeface="StoneSerif-Semibold"/>
              </a:rPr>
              <a:t>type II error </a:t>
            </a:r>
            <a:r>
              <a:rPr lang="en-US" sz="2200" dirty="0">
                <a:solidFill>
                  <a:srgbClr val="3C4743"/>
                </a:solidFill>
                <a:latin typeface="StoneSerif"/>
              </a:rPr>
              <a:t>is the probability of accepting the null hypothesis when </a:t>
            </a:r>
            <a:r>
              <a:rPr lang="en-US" sz="2200" i="1" dirty="0">
                <a:solidFill>
                  <a:srgbClr val="3C4743"/>
                </a:solidFill>
                <a:latin typeface="StoneSerif-Italic"/>
              </a:rPr>
              <a:t>H</a:t>
            </a:r>
            <a:r>
              <a:rPr lang="en-US" sz="2200" dirty="0">
                <a:solidFill>
                  <a:srgbClr val="3C4743"/>
                </a:solidFill>
                <a:latin typeface="StoneSerif"/>
              </a:rPr>
              <a:t>1 is true. Is denoted by </a:t>
            </a:r>
            <a:r>
              <a:rPr lang="el-GR" sz="2200" dirty="0">
                <a:solidFill>
                  <a:srgbClr val="3C47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2200" dirty="0">
                <a:solidFill>
                  <a:srgbClr val="3C47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and is highly affected by the sample size.</a:t>
            </a:r>
            <a:endParaRPr lang="en-US" sz="2200" dirty="0">
              <a:solidFill>
                <a:srgbClr val="3C4743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0722" y="5295272"/>
            <a:ext cx="6485417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3C4743"/>
                </a:solidFill>
              </a:rPr>
              <a:t>The power of a test is defined as 1 - </a:t>
            </a:r>
            <a:r>
              <a:rPr lang="el-GR" sz="2200" dirty="0">
                <a:solidFill>
                  <a:srgbClr val="3C4743"/>
                </a:solidFill>
                <a:ea typeface="Cambria Math" panose="02040503050406030204" pitchFamily="18" charset="0"/>
              </a:rPr>
              <a:t>β</a:t>
            </a:r>
            <a:r>
              <a:rPr lang="en-US" sz="2200" dirty="0">
                <a:solidFill>
                  <a:srgbClr val="3C4743"/>
                </a:solidFill>
                <a:ea typeface="Cambria Math" panose="02040503050406030204" pitchFamily="18" charset="0"/>
              </a:rPr>
              <a:t> </a:t>
            </a:r>
          </a:p>
          <a:p>
            <a:pPr algn="just"/>
            <a:r>
              <a:rPr lang="en-US" sz="2200" dirty="0">
                <a:solidFill>
                  <a:srgbClr val="3C4743"/>
                </a:solidFill>
              </a:rPr>
              <a:t>or  1 - probability of a type II error = P(rejecting H0|H1 true)</a:t>
            </a:r>
          </a:p>
        </p:txBody>
      </p:sp>
      <p:pic>
        <p:nvPicPr>
          <p:cNvPr id="1026" name="Picture 2" descr="What are Type I and Type II Errors? | Simply Psych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972" y="2175593"/>
            <a:ext cx="4580483" cy="338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062246" y="5633826"/>
            <a:ext cx="16930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Image source: simplypsychology.org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DB22B-6161-499D-7DD4-E6A4F9A1FB79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31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Hypotheses testing: Type I and II errors</a:t>
            </a:r>
          </a:p>
        </p:txBody>
      </p:sp>
    </p:spTree>
    <p:extLst>
      <p:ext uri="{BB962C8B-B14F-4D97-AF65-F5344CB8AC3E}">
        <p14:creationId xmlns:p14="http://schemas.microsoft.com/office/powerpoint/2010/main" val="397497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071D-B12B-9221-3CE9-F110AB8F1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0E3A44-4E25-0931-2529-D5835AC6B153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0093D-2559-8049-642B-3145142D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1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P-value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56CAD-BB6C-667E-CBC1-668215620F7D}"/>
              </a:ext>
            </a:extLst>
          </p:cNvPr>
          <p:cNvSpPr txBox="1"/>
          <p:nvPr/>
        </p:nvSpPr>
        <p:spPr>
          <a:xfrm>
            <a:off x="838200" y="1779538"/>
            <a:ext cx="48332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p-value (probability value) in statistics measures the likelihood of observing your data (or more extreme data) if the null hypothesis (no real effect/difference) were true.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B3D67-4891-5B1F-4C42-BBC35F0A8B21}"/>
              </a:ext>
            </a:extLst>
          </p:cNvPr>
          <p:cNvSpPr txBox="1"/>
          <p:nvPr/>
        </p:nvSpPr>
        <p:spPr>
          <a:xfrm>
            <a:off x="5181600" y="4750840"/>
            <a:ext cx="638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small p-value (e.g., &lt; 0.05) suggests strong evidence against the null, implying the results aren't just random chance, while a large p-value means the data is consistent with the null hypothesis.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8DBB10-0137-A864-86D1-C510D252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731" y="1732740"/>
            <a:ext cx="6085114" cy="26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4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69C9A6-75C2-8560-B829-089BDE0AEC20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7556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Power and sample size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>
                <a:solidFill>
                  <a:srgbClr val="3C4743"/>
                </a:solidFill>
              </a:rPr>
              <a:pPr/>
              <a:t>24</a:t>
            </a:fld>
            <a:endParaRPr lang="en-US" dirty="0">
              <a:solidFill>
                <a:srgbClr val="3C474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10E34-C366-05F8-480E-99D7B433B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1" b="8199"/>
          <a:stretch/>
        </p:blipFill>
        <p:spPr>
          <a:xfrm>
            <a:off x="0" y="1466703"/>
            <a:ext cx="9068104" cy="463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6876B2-6647-86F5-5E29-B59F0D68D3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4" r="43192" b="17835"/>
          <a:stretch/>
        </p:blipFill>
        <p:spPr>
          <a:xfrm>
            <a:off x="7284719" y="2312671"/>
            <a:ext cx="4450081" cy="38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8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244C-69F1-406A-539D-EDE38F498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3C261F-0A57-7F8A-020D-8F7F57674A71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489AB-3474-8598-0127-5C42523F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556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Power and sample size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F292-2E17-FC4E-A445-0C69DA64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>
                <a:solidFill>
                  <a:srgbClr val="3C4743"/>
                </a:solidFill>
              </a:rPr>
              <a:pPr/>
              <a:t>25</a:t>
            </a:fld>
            <a:endParaRPr lang="en-US" dirty="0">
              <a:solidFill>
                <a:srgbClr val="3C474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8825F-9744-BE00-5A68-E7937EB07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88" y="1596762"/>
            <a:ext cx="11144823" cy="5124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EAC503-5FD4-9143-D7A8-B5F900B8DB29}"/>
              </a:ext>
            </a:extLst>
          </p:cNvPr>
          <p:cNvSpPr txBox="1"/>
          <p:nvPr/>
        </p:nvSpPr>
        <p:spPr>
          <a:xfrm>
            <a:off x="7766957" y="6261913"/>
            <a:ext cx="4163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https://homepage.univie.ac.at/robin.ristl/samplesize.php</a:t>
            </a:r>
          </a:p>
        </p:txBody>
      </p:sp>
    </p:spTree>
    <p:extLst>
      <p:ext uri="{BB962C8B-B14F-4D97-AF65-F5344CB8AC3E}">
        <p14:creationId xmlns:p14="http://schemas.microsoft.com/office/powerpoint/2010/main" val="92946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1A402-BB0A-6DA7-BF9B-8ADA0D0A9298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26</a:t>
            </a:fld>
            <a:endParaRPr lang="en-US" dirty="0"/>
          </a:p>
        </p:txBody>
      </p:sp>
      <p:pic>
        <p:nvPicPr>
          <p:cNvPr id="1026" name="Picture 2" descr="Top Data Analytics Tools of 2019 - R vs SAS vs SPSS - DataFla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7" y="2457914"/>
            <a:ext cx="6293357" cy="32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 vs Python: Which is better for Data Science? 🏹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328" y="3784981"/>
            <a:ext cx="4607114" cy="18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94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256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9FC9A-E220-E69C-717E-5639F22F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Statistical Tests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CB80A-4CA7-F585-811D-15D8E0EF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266BE7-899D-4075-917F-DBDE33B6B692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0" name="Rectangle 513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Young man thinking with question mark. - Download Free Vectors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24" y="408668"/>
            <a:ext cx="1869400" cy="124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decision tree for choosing the right statistical test">
            <a:extLst>
              <a:ext uri="{FF2B5EF4-FFF2-40B4-BE49-F238E27FC236}">
                <a16:creationId xmlns:a16="http://schemas.microsoft.com/office/drawing/2014/main" id="{25680163-42D7-2697-DE9C-F01E72176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24" y="136525"/>
            <a:ext cx="10575317" cy="664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266BE7-899D-4075-917F-DBDE33B6B692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49374-23BE-162B-706E-3F321529CBF6}"/>
              </a:ext>
            </a:extLst>
          </p:cNvPr>
          <p:cNvSpPr txBox="1"/>
          <p:nvPr/>
        </p:nvSpPr>
        <p:spPr>
          <a:xfrm>
            <a:off x="8470566" y="592324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https://www.statology.org/</a:t>
            </a:r>
          </a:p>
        </p:txBody>
      </p:sp>
    </p:spTree>
    <p:extLst>
      <p:ext uri="{BB962C8B-B14F-4D97-AF65-F5344CB8AC3E}">
        <p14:creationId xmlns:p14="http://schemas.microsoft.com/office/powerpoint/2010/main" val="35115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296A451-A3C6-B89A-7EBA-14F7AD9CDB5D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97" y="183742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How to test for normality?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1124754" y="1883585"/>
            <a:ext cx="4930775" cy="3433762"/>
          </a:xfrm>
        </p:spPr>
        <p:txBody>
          <a:bodyPr>
            <a:normAutofit/>
          </a:bodyPr>
          <a:lstStyle/>
          <a:p>
            <a:r>
              <a:rPr lang="en-US" sz="2400" dirty="0"/>
              <a:t>Graphically</a:t>
            </a:r>
          </a:p>
          <a:p>
            <a:pPr lvl="1"/>
            <a:r>
              <a:rPr lang="en-US" sz="2000" dirty="0"/>
              <a:t>Histogram</a:t>
            </a:r>
          </a:p>
          <a:p>
            <a:pPr lvl="1"/>
            <a:r>
              <a:rPr lang="en-US" sz="2000" dirty="0"/>
              <a:t>QQ plots </a:t>
            </a:r>
          </a:p>
          <a:p>
            <a:pPr lvl="1"/>
            <a:r>
              <a:rPr lang="en-US" sz="2000" dirty="0"/>
              <a:t>Boxplot </a:t>
            </a:r>
          </a:p>
          <a:p>
            <a:r>
              <a:rPr lang="en-US" sz="2400" dirty="0"/>
              <a:t>Formal tests</a:t>
            </a:r>
          </a:p>
          <a:p>
            <a:pPr lvl="1"/>
            <a:r>
              <a:rPr lang="en-US" sz="2000" dirty="0"/>
              <a:t>Kolmogorov Smirnov</a:t>
            </a:r>
          </a:p>
          <a:p>
            <a:pPr lvl="1"/>
            <a:r>
              <a:rPr lang="en-US" sz="2000" dirty="0"/>
              <a:t>Shapiro-</a:t>
            </a:r>
            <a:r>
              <a:rPr lang="en-US" sz="2000" dirty="0" err="1"/>
              <a:t>Wilk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57" y="1720601"/>
            <a:ext cx="4492274" cy="46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8AE653-BD96-BF3D-BD63-FECA097E768F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095AD-5A1F-128B-CF9B-BCE72EC2AC2C}"/>
              </a:ext>
            </a:extLst>
          </p:cNvPr>
          <p:cNvSpPr txBox="1"/>
          <p:nvPr/>
        </p:nvSpPr>
        <p:spPr>
          <a:xfrm>
            <a:off x="457200" y="375920"/>
            <a:ext cx="5181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alibri Light" panose="020F0302020204030204"/>
              </a:rPr>
              <a:t>Definition of Biostatistics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Picture 2" descr="What is Biostatistics Career? – Master's in Public Health Degree ...">
            <a:extLst>
              <a:ext uri="{FF2B5EF4-FFF2-40B4-BE49-F238E27FC236}">
                <a16:creationId xmlns:a16="http://schemas.microsoft.com/office/drawing/2014/main" id="{FF62C360-74B9-535A-394C-A4AA568D1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2296160"/>
            <a:ext cx="4108439" cy="28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1F7C8A7-EA2D-2BA3-74C6-82AFC99F1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760246"/>
              </p:ext>
            </p:extLst>
          </p:nvPr>
        </p:nvGraphicFramePr>
        <p:xfrm>
          <a:off x="573313" y="2090253"/>
          <a:ext cx="6981373" cy="3433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31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8073" y="2762002"/>
            <a:ext cx="4327301" cy="2194560"/>
          </a:xfrm>
        </p:spPr>
        <p:txBody>
          <a:bodyPr/>
          <a:lstStyle/>
          <a:p>
            <a:r>
              <a:rPr lang="en-US" dirty="0"/>
              <a:t>Two related samples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26" y="1373746"/>
            <a:ext cx="4354135" cy="4354135"/>
          </a:xfr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37975" y="6400800"/>
            <a:ext cx="418630" cy="2024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20953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77CB88-EE8D-3E55-C340-602851BC1035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5" y="4972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Paired Samples t-test (Parametric)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65267" y="1678038"/>
            <a:ext cx="5431972" cy="48930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buSzPct val="90000"/>
            </a:pPr>
            <a:r>
              <a:rPr lang="en-US" sz="2400" dirty="0"/>
              <a:t>The paired t-test is used to test whether the mean of a dependent variable is the same in two related groups of the independent variable: </a:t>
            </a:r>
          </a:p>
          <a:p>
            <a:pPr marL="457200" lvl="1" indent="0" algn="just" fontAlgn="base">
              <a:buSzPct val="90000"/>
              <a:buNone/>
            </a:pPr>
            <a:endParaRPr lang="en-US" sz="2400" b="1" dirty="0"/>
          </a:p>
          <a:p>
            <a:pPr algn="just" fontAlgn="base">
              <a:buSzPct val="90000"/>
              <a:buFont typeface="Courier New" panose="02070309020205020404" pitchFamily="49" charset="0"/>
              <a:buChar char="o"/>
            </a:pPr>
            <a:endParaRPr lang="en-US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26268" y="3197614"/>
            <a:ext cx="6037817" cy="39381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buSzPct val="90000"/>
            </a:pPr>
            <a:endParaRPr lang="en-US" sz="2800" b="1" dirty="0"/>
          </a:p>
          <a:p>
            <a:pPr marL="914400" lvl="1" indent="-457200" algn="just" fontAlgn="base">
              <a:buSzPct val="90000"/>
              <a:buFont typeface="+mj-lt"/>
              <a:buAutoNum type="arabicPeriod"/>
            </a:pPr>
            <a:r>
              <a:rPr lang="en-US" sz="1800" dirty="0"/>
              <a:t>Your dependent variable should be continuous. </a:t>
            </a:r>
          </a:p>
          <a:p>
            <a:pPr marL="914400" lvl="1" indent="-457200" algn="just" fontAlgn="base">
              <a:buSzPct val="90000"/>
              <a:buFont typeface="+mj-lt"/>
              <a:buAutoNum type="arabicPeriod"/>
            </a:pPr>
            <a:r>
              <a:rPr lang="en-US" sz="1800" dirty="0"/>
              <a:t>Your independent variable should consist of two categorical, related groups.</a:t>
            </a:r>
          </a:p>
          <a:p>
            <a:pPr marL="914400" lvl="1" indent="-457200" algn="just" fontAlgn="base">
              <a:buSzPct val="90000"/>
              <a:buFont typeface="+mj-lt"/>
              <a:buAutoNum type="arabicPeriod"/>
            </a:pPr>
            <a:r>
              <a:rPr lang="en-US" sz="1800" dirty="0"/>
              <a:t>The differences between pairs should be normally distributed</a:t>
            </a:r>
          </a:p>
          <a:p>
            <a:pPr algn="just" fontAlgn="base">
              <a:buSzPct val="90000"/>
              <a:buFont typeface="Courier New" panose="02070309020205020404" pitchFamily="49" charset="0"/>
              <a:buChar char="o"/>
            </a:pPr>
            <a:endParaRPr lang="en-US" sz="28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56059" y="1757773"/>
            <a:ext cx="2902827" cy="11075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buSzPct val="90000"/>
              <a:buFont typeface="+mj-lt"/>
              <a:buAutoNum type="arabicPeriod"/>
            </a:pPr>
            <a:r>
              <a:rPr lang="en-US" sz="1800" dirty="0"/>
              <a:t>Hypotheses</a:t>
            </a:r>
          </a:p>
          <a:p>
            <a:pPr marL="0" indent="0" fontAlgn="base">
              <a:buSzPct val="90000"/>
              <a:buNone/>
            </a:pPr>
            <a:r>
              <a:rPr lang="pt-BR" sz="1800" dirty="0"/>
              <a:t>H</a:t>
            </a:r>
            <a:r>
              <a:rPr lang="pt-BR" sz="1800" baseline="-25000" dirty="0"/>
              <a:t>0</a:t>
            </a:r>
            <a:r>
              <a:rPr lang="pt-BR" sz="1800" dirty="0"/>
              <a:t>: Δ = 0 vs. H</a:t>
            </a:r>
            <a:r>
              <a:rPr lang="pt-BR" sz="1800" baseline="-25000" dirty="0"/>
              <a:t>1</a:t>
            </a:r>
            <a:r>
              <a:rPr lang="pt-BR" sz="1800" dirty="0"/>
              <a:t>: Δ ≠ 0</a:t>
            </a:r>
          </a:p>
          <a:p>
            <a:pPr marL="0" indent="0" fontAlgn="base">
              <a:buSzPct val="90000"/>
              <a:buNone/>
            </a:pP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7692054" y="4710165"/>
            <a:ext cx="2902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Decision</a:t>
            </a:r>
          </a:p>
          <a:p>
            <a:r>
              <a:rPr lang="en-US" dirty="0"/>
              <a:t>P-value &lt; 0.05 reject H</a:t>
            </a:r>
            <a:r>
              <a:rPr lang="en-US" baseline="-25000" dirty="0"/>
              <a:t>0</a:t>
            </a:r>
          </a:p>
          <a:p>
            <a:endParaRPr lang="en-US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07BEBC-C465-9A6D-5BC5-8747330D72BE}"/>
                  </a:ext>
                </a:extLst>
              </p:cNvPr>
              <p:cNvSpPr txBox="1"/>
              <p:nvPr/>
            </p:nvSpPr>
            <p:spPr>
              <a:xfrm>
                <a:off x="7692054" y="3233969"/>
                <a:ext cx="2442546" cy="110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fontAlgn="base">
                  <a:buSzPct val="90000"/>
                  <a:buNone/>
                </a:pPr>
                <a:r>
                  <a:rPr lang="en-US" sz="1800" dirty="0"/>
                  <a:t>2. Test statistics</a:t>
                </a:r>
              </a:p>
              <a:p>
                <a:pPr marL="0" indent="0" fontAlgn="base">
                  <a:buSzPct val="90000"/>
                  <a:buNone/>
                </a:pPr>
                <a:r>
                  <a:rPr lang="en-US" sz="1800" dirty="0"/>
                  <a:t>     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num>
                      <m:den>
                        <m:f>
                          <m:fPr>
                            <m:type m:val="li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1800" dirty="0"/>
              </a:p>
              <a:p>
                <a:pPr marL="0" indent="0" fontAlgn="base">
                  <a:buSzPct val="90000"/>
                  <a:buNone/>
                </a:pPr>
                <a:r>
                  <a:rPr lang="en-US" sz="1800" dirty="0"/>
                  <a:t>- </a:t>
                </a:r>
                <a:r>
                  <a:rPr lang="en-US" sz="1200" i="1" dirty="0"/>
                  <a:t>Has a t</a:t>
                </a:r>
                <a:r>
                  <a:rPr lang="en-US" sz="1200" i="1" baseline="-25000" dirty="0"/>
                  <a:t>(n-1)</a:t>
                </a:r>
                <a:r>
                  <a:rPr lang="en-US" sz="1200" i="1" dirty="0"/>
                  <a:t> distribution</a:t>
                </a:r>
                <a:endParaRPr lang="en-US" sz="1800" i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07BEBC-C465-9A6D-5BC5-8747330D7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054" y="3233969"/>
                <a:ext cx="2442546" cy="1107547"/>
              </a:xfrm>
              <a:prstGeom prst="rect">
                <a:avLst/>
              </a:prstGeom>
              <a:blipFill>
                <a:blip r:embed="rId2"/>
                <a:stretch>
                  <a:fillRect l="-2244" t="-2762" b="-16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44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81EBB8-538E-843A-1E46-C6F2ED640C43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2" y="881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Wilcoxon signed rank test (nonparametric)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D5253"/>
                </a:solidFill>
                <a:latin typeface="Century Schoolbook" panose="02040604050505020304"/>
              </a:rPr>
              <a:t>52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941735" y="1779292"/>
            <a:ext cx="5371630" cy="400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1. Hypothesis</a:t>
            </a:r>
          </a:p>
          <a:p>
            <a:pPr marL="36576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</a:t>
            </a:r>
            <a:r>
              <a:rPr kumimoji="0" lang="en-US" b="0" i="0" u="none" strike="noStrike" kern="1200" cap="none" spc="0" normalizeH="0" baseline="-2500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: difference between the pairs follows a symmetric distribution around zero.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difference between the pairs does not follow a symmetric distribution around zero.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2.  Compute the test statistics (in R)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94997" y="1555991"/>
            <a:ext cx="4460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3.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Decision based on p-value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If p&lt;0.05 reject Ho</a:t>
            </a:r>
          </a:p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If the difference is not symmetric around zero then there is difference between groups.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63" y="4668082"/>
            <a:ext cx="30575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9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014" y="2668034"/>
            <a:ext cx="4327301" cy="2194560"/>
          </a:xfrm>
        </p:spPr>
        <p:txBody>
          <a:bodyPr/>
          <a:lstStyle/>
          <a:p>
            <a:r>
              <a:rPr lang="en-US" dirty="0"/>
              <a:t>Two independent samples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0414" r="2609" b="8186"/>
          <a:stretch/>
        </p:blipFill>
        <p:spPr>
          <a:xfrm>
            <a:off x="1622738" y="1828800"/>
            <a:ext cx="4675030" cy="3873028"/>
          </a:xfr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15/7/2021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37975" y="6400800"/>
            <a:ext cx="418630" cy="2024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D5253"/>
                </a:solidFill>
                <a:latin typeface="Century Schoolbook" panose="02040604050505020304"/>
              </a:rPr>
              <a:t>55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24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57EC0E-114B-A6F6-7A3C-20D8E2790D41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7" y="4286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Independent Samples t-test (parametric)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674469" y="1690688"/>
            <a:ext cx="5872262" cy="36806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buSzPct val="90000"/>
            </a:pPr>
            <a:r>
              <a:rPr lang="en-US" sz="2000" b="1" dirty="0"/>
              <a:t>Assumptions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1800" dirty="0"/>
              <a:t>Your dependent variable should be measured on a continuous scale. 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1800" dirty="0"/>
              <a:t>Your independent variable should consist of two categorical, independent groups (i.e., gender).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1800" dirty="0"/>
              <a:t>There should be no significant outliers. 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1800" dirty="0"/>
              <a:t>Your dependent variable should be approximately normally distributed for each group of the independent variable. 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1800" dirty="0"/>
              <a:t>Test the homogeneity of variances with Levene test.</a:t>
            </a:r>
          </a:p>
        </p:txBody>
      </p:sp>
      <p:sp>
        <p:nvSpPr>
          <p:cNvPr id="3" name="Rectangle 2"/>
          <p:cNvSpPr/>
          <p:nvPr/>
        </p:nvSpPr>
        <p:spPr>
          <a:xfrm>
            <a:off x="723006" y="1690688"/>
            <a:ext cx="43606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independent-samples t-test compares the means between two unrelated groups on the same continuous, dependent variable.</a:t>
            </a:r>
            <a:endParaRPr lang="en-US" sz="20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BEBD2B4-196F-6096-8EA7-088A52E2BDA6}"/>
              </a:ext>
            </a:extLst>
          </p:cNvPr>
          <p:cNvSpPr txBox="1">
            <a:spLocks/>
          </p:cNvSpPr>
          <p:nvPr/>
        </p:nvSpPr>
        <p:spPr>
          <a:xfrm>
            <a:off x="1040676" y="3135086"/>
            <a:ext cx="4478382" cy="23184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buSzPct val="90000"/>
              <a:buFont typeface="+mj-lt"/>
              <a:buAutoNum type="arabicPeriod"/>
            </a:pPr>
            <a:r>
              <a:rPr lang="en-US" sz="2000" dirty="0"/>
              <a:t>Hypotheses</a:t>
            </a:r>
          </a:p>
          <a:p>
            <a:pPr marL="0" indent="0" fontAlgn="base">
              <a:lnSpc>
                <a:spcPct val="150000"/>
              </a:lnSpc>
              <a:buSzPct val="90000"/>
              <a:buNone/>
            </a:pPr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μ</a:t>
            </a:r>
            <a:r>
              <a:rPr lang="pt-BR" sz="2000" baseline="-25000" dirty="0"/>
              <a:t>1</a:t>
            </a:r>
            <a:r>
              <a:rPr lang="pt-BR" sz="2000" dirty="0"/>
              <a:t> = μ</a:t>
            </a:r>
            <a:r>
              <a:rPr lang="pt-BR" sz="2000" baseline="-25000" dirty="0"/>
              <a:t>2</a:t>
            </a:r>
            <a:r>
              <a:rPr lang="pt-BR" sz="2000" dirty="0"/>
              <a:t> vs. H</a:t>
            </a:r>
            <a:r>
              <a:rPr lang="pt-BR" sz="2000" baseline="-25000" dirty="0"/>
              <a:t>1</a:t>
            </a:r>
            <a:r>
              <a:rPr lang="pt-BR" sz="2000" dirty="0"/>
              <a:t>: μ</a:t>
            </a:r>
            <a:r>
              <a:rPr lang="pt-BR" sz="2000" baseline="-25000" dirty="0"/>
              <a:t>1</a:t>
            </a:r>
            <a:r>
              <a:rPr lang="pt-BR" sz="2000" dirty="0"/>
              <a:t> ≠ μ</a:t>
            </a:r>
            <a:r>
              <a:rPr lang="pt-BR" sz="2000" baseline="-25000" dirty="0"/>
              <a:t>2</a:t>
            </a:r>
            <a:endParaRPr lang="en-US" sz="2000" dirty="0"/>
          </a:p>
          <a:p>
            <a:pPr marL="0" indent="0" fontAlgn="base">
              <a:lnSpc>
                <a:spcPct val="200000"/>
              </a:lnSpc>
              <a:buSzPct val="90000"/>
              <a:buNone/>
            </a:pPr>
            <a:r>
              <a:rPr lang="en-US" sz="2400" dirty="0"/>
              <a:t>2</a:t>
            </a:r>
            <a:r>
              <a:rPr lang="en-US" sz="2000" dirty="0"/>
              <a:t>.  Test statistics</a:t>
            </a:r>
          </a:p>
          <a:p>
            <a:pPr marL="457200" indent="-457200" fontAlgn="base">
              <a:buSzPct val="90000"/>
              <a:buFont typeface="+mj-lt"/>
              <a:buAutoNum type="arabicPeriod"/>
            </a:pPr>
            <a:endParaRPr lang="en-US" sz="2400" dirty="0"/>
          </a:p>
          <a:p>
            <a:pPr fontAlgn="base">
              <a:buSzPct val="90000"/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C7DBAE-5B57-3076-A74F-E99EDD3D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63" y="5139247"/>
            <a:ext cx="3447707" cy="10764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CFE315-C0C3-08AB-6287-6C6E8EE04DFB}"/>
              </a:ext>
            </a:extLst>
          </p:cNvPr>
          <p:cNvSpPr/>
          <p:nvPr/>
        </p:nvSpPr>
        <p:spPr>
          <a:xfrm>
            <a:off x="2794460" y="5202033"/>
            <a:ext cx="15945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SzPct val="90000"/>
            </a:pPr>
            <a:r>
              <a:rPr lang="en-US" sz="1600" i="1" dirty="0"/>
              <a:t>~ t</a:t>
            </a:r>
            <a:r>
              <a:rPr lang="en-US" sz="1600" i="1" baseline="-25000" dirty="0"/>
              <a:t>(n1+n2-2)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FB370-66A3-6B6E-18CD-184572247109}"/>
              </a:ext>
            </a:extLst>
          </p:cNvPr>
          <p:cNvSpPr txBox="1"/>
          <p:nvPr/>
        </p:nvSpPr>
        <p:spPr>
          <a:xfrm>
            <a:off x="5083628" y="5846414"/>
            <a:ext cx="610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3. P-value &lt; 0.05 reject H</a:t>
            </a:r>
            <a:r>
              <a:rPr lang="en-US" sz="18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4275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9915"/>
          <a:stretch/>
        </p:blipFill>
        <p:spPr>
          <a:xfrm>
            <a:off x="791505" y="3924457"/>
            <a:ext cx="4960595" cy="21735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98850" y="1712115"/>
            <a:ext cx="6075985" cy="34337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buSzPct val="90000"/>
              <a:buFont typeface="+mj-lt"/>
              <a:buAutoNum type="arabicPeriod"/>
            </a:pPr>
            <a:r>
              <a:rPr lang="en-US" sz="2400" dirty="0"/>
              <a:t>Hypotheses</a:t>
            </a:r>
          </a:p>
          <a:p>
            <a:pPr marL="0" indent="0" fontAlgn="base">
              <a:lnSpc>
                <a:spcPct val="150000"/>
              </a:lnSpc>
              <a:buSzPct val="90000"/>
              <a:buNone/>
            </a:pPr>
            <a:r>
              <a:rPr lang="pt-BR" sz="2400" dirty="0"/>
              <a:t>H</a:t>
            </a:r>
            <a:r>
              <a:rPr lang="pt-BR" sz="2400" baseline="-25000" dirty="0"/>
              <a:t>0</a:t>
            </a:r>
            <a:r>
              <a:rPr lang="pt-BR" sz="2400" dirty="0"/>
              <a:t>: μ</a:t>
            </a:r>
            <a:r>
              <a:rPr lang="pt-BR" sz="2400" baseline="-25000" dirty="0"/>
              <a:t>1</a:t>
            </a:r>
            <a:r>
              <a:rPr lang="pt-BR" sz="2400" dirty="0"/>
              <a:t> = μ</a:t>
            </a:r>
            <a:r>
              <a:rPr lang="pt-BR" sz="2400" baseline="-25000" dirty="0"/>
              <a:t>2</a:t>
            </a:r>
            <a:r>
              <a:rPr lang="pt-BR" sz="2400" dirty="0"/>
              <a:t> vs. H</a:t>
            </a:r>
            <a:r>
              <a:rPr lang="pt-BR" sz="2400" baseline="-25000" dirty="0"/>
              <a:t>1</a:t>
            </a:r>
            <a:r>
              <a:rPr lang="pt-BR" sz="2400" dirty="0"/>
              <a:t>: μ</a:t>
            </a:r>
            <a:r>
              <a:rPr lang="pt-BR" sz="2400" baseline="-25000" dirty="0"/>
              <a:t>1</a:t>
            </a:r>
            <a:r>
              <a:rPr lang="pt-BR" sz="2400" dirty="0"/>
              <a:t> ≠ μ</a:t>
            </a:r>
            <a:r>
              <a:rPr lang="pt-BR" sz="2400" baseline="-25000" dirty="0"/>
              <a:t>2</a:t>
            </a:r>
            <a:r>
              <a:rPr lang="pt-BR" sz="2400" dirty="0"/>
              <a:t>.</a:t>
            </a:r>
            <a:endParaRPr lang="en-US" sz="2400" dirty="0"/>
          </a:p>
          <a:p>
            <a:pPr marL="0" indent="0" fontAlgn="base">
              <a:lnSpc>
                <a:spcPct val="150000"/>
              </a:lnSpc>
              <a:buSzPct val="90000"/>
              <a:buNone/>
            </a:pPr>
            <a:r>
              <a:rPr lang="en-US" sz="2400" dirty="0"/>
              <a:t>2. Test statistics</a:t>
            </a:r>
          </a:p>
          <a:p>
            <a:pPr marL="457200" indent="-457200" fontAlgn="base">
              <a:buSzPct val="90000"/>
              <a:buFont typeface="+mj-lt"/>
              <a:buAutoNum type="arabicPeriod"/>
            </a:pPr>
            <a:endParaRPr lang="en-US" sz="2400" dirty="0"/>
          </a:p>
          <a:p>
            <a:pPr fontAlgn="base">
              <a:buSzPct val="90000"/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439901" y="2210465"/>
            <a:ext cx="53493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Decision</a:t>
            </a:r>
          </a:p>
          <a:p>
            <a:endParaRPr lang="en-US" sz="2400" dirty="0"/>
          </a:p>
          <a:p>
            <a:r>
              <a:rPr lang="en-US" sz="2400" dirty="0"/>
              <a:t>P-value &lt; 0.05 reject H</a:t>
            </a:r>
            <a:r>
              <a:rPr lang="en-US" sz="2400" baseline="-25000" dirty="0"/>
              <a:t>0</a:t>
            </a:r>
          </a:p>
          <a:p>
            <a:endParaRPr lang="en-US" sz="24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populations means are significantly different from each other. </a:t>
            </a:r>
          </a:p>
          <a:p>
            <a:endParaRPr lang="en-US" sz="2400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2601108" y="4059302"/>
            <a:ext cx="176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SzPct val="90000"/>
            </a:pPr>
            <a:r>
              <a:rPr lang="en-US" i="1" dirty="0"/>
              <a:t>~ t</a:t>
            </a:r>
            <a:r>
              <a:rPr lang="en-US" i="1" baseline="-25000" dirty="0"/>
              <a:t>(d’)</a:t>
            </a:r>
            <a:r>
              <a:rPr lang="en-US" i="1" dirty="0"/>
              <a:t> distribution</a:t>
            </a:r>
            <a:endParaRPr lang="en-US" sz="28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D1557D-1010-9C27-11E1-F20BDDD9ED65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527" y="82959"/>
            <a:ext cx="1124494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Independent Samples t-test: Unequal variances</a:t>
            </a:r>
          </a:p>
        </p:txBody>
      </p:sp>
    </p:spTree>
    <p:extLst>
      <p:ext uri="{BB962C8B-B14F-4D97-AF65-F5344CB8AC3E}">
        <p14:creationId xmlns:p14="http://schemas.microsoft.com/office/powerpoint/2010/main" val="289434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F7E451-6C08-5235-EFDE-CCCA7207BD6A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143" y="3546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Mann Whitney U 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D5253"/>
                </a:solidFill>
                <a:latin typeface="Century Schoolbook" panose="02040604050505020304"/>
              </a:rPr>
              <a:t>56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92629" y="1798059"/>
            <a:ext cx="5614641" cy="400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1. Hypothesis</a:t>
            </a: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the distributions of both populations are equal</a:t>
            </a: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the distributions are not equal</a:t>
            </a: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2.  Compute the test statistics (in R)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4209" y="1798059"/>
            <a:ext cx="49603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3.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Decision based on p-value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If p&lt;0.05 reject the null hypothesis (Ho)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93" y="4538259"/>
            <a:ext cx="29337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988" y="2570965"/>
            <a:ext cx="4945487" cy="2194560"/>
          </a:xfrm>
        </p:spPr>
        <p:txBody>
          <a:bodyPr/>
          <a:lstStyle/>
          <a:p>
            <a:r>
              <a:rPr lang="en-US" dirty="0"/>
              <a:t>Two or more independent samples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72900" y="6400800"/>
            <a:ext cx="419100" cy="203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D5253"/>
                </a:solidFill>
                <a:latin typeface="Century Schoolbook" panose="02040604050505020304"/>
              </a:rPr>
              <a:t>59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2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EBD82E-E083-6714-7AEE-F1A59538A5E7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833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One-way ANOVA (parametric)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20601" y="2259387"/>
            <a:ext cx="4852885" cy="34337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buSzPct val="90000"/>
            </a:pPr>
            <a:r>
              <a:rPr lang="en-US" sz="2500" dirty="0"/>
              <a:t>The one-way analysis of variance (ANOVA) is used to determine whether there are any statistically significant differences between the means of two or more independent (unrelated) groups. 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2633" y="2012534"/>
            <a:ext cx="5894521" cy="36806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buSzPct val="90000"/>
            </a:pPr>
            <a:r>
              <a:rPr lang="en-US" sz="2400" b="1" dirty="0"/>
              <a:t>Assumptions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2000" dirty="0"/>
              <a:t>Your dependent variable should be measured on a continuous scale. 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2000" dirty="0"/>
              <a:t>Your independent variable should consist of two or more categorical, independent groups.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2000" dirty="0"/>
              <a:t>There should be no significant outliers. 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2000" dirty="0"/>
              <a:t>Your dependent variable should be approximately normally distributed for each group of the independent variable. 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2000" dirty="0"/>
              <a:t>There is need to test homogeneity of variances.</a:t>
            </a:r>
          </a:p>
        </p:txBody>
      </p:sp>
    </p:spTree>
    <p:extLst>
      <p:ext uri="{BB962C8B-B14F-4D97-AF65-F5344CB8AC3E}">
        <p14:creationId xmlns:p14="http://schemas.microsoft.com/office/powerpoint/2010/main" val="17508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84C59-AE63-A5CC-2DE9-ADED2FD30162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84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One-way ANOVA (parametric)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968829" y="1828800"/>
            <a:ext cx="4264114" cy="374167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buSzPct val="90000"/>
              <a:buFont typeface="+mj-lt"/>
              <a:buAutoNum type="arabicPeriod"/>
            </a:pPr>
            <a:r>
              <a:rPr lang="en-US" sz="2400" b="1" dirty="0"/>
              <a:t>Hypotheses</a:t>
            </a:r>
          </a:p>
          <a:p>
            <a:pPr marL="0" indent="0" fontAlgn="base">
              <a:buSzPct val="90000"/>
              <a:buNone/>
            </a:pPr>
            <a:r>
              <a:rPr lang="pt-BR" sz="2400" dirty="0"/>
              <a:t>H</a:t>
            </a:r>
            <a:r>
              <a:rPr lang="pt-BR" sz="2400" baseline="-25000" dirty="0"/>
              <a:t>0</a:t>
            </a:r>
            <a:r>
              <a:rPr lang="pt-BR" sz="2400" dirty="0"/>
              <a:t>: μ</a:t>
            </a:r>
            <a:r>
              <a:rPr lang="pt-BR" sz="2400" baseline="-25000" dirty="0"/>
              <a:t>1</a:t>
            </a:r>
            <a:r>
              <a:rPr lang="pt-BR" sz="2400" dirty="0"/>
              <a:t> = μ</a:t>
            </a:r>
            <a:r>
              <a:rPr lang="pt-BR" sz="2400" baseline="-25000" dirty="0"/>
              <a:t>2</a:t>
            </a:r>
            <a:r>
              <a:rPr lang="pt-BR" sz="2400" dirty="0"/>
              <a:t> = ... = μ</a:t>
            </a:r>
            <a:r>
              <a:rPr lang="pt-BR" sz="2400" baseline="-25000" dirty="0"/>
              <a:t>a</a:t>
            </a:r>
            <a:r>
              <a:rPr lang="pt-BR" sz="2400" dirty="0"/>
              <a:t> </a:t>
            </a:r>
          </a:p>
          <a:p>
            <a:pPr marL="0" indent="0" fontAlgn="base">
              <a:buSzPct val="90000"/>
              <a:buNone/>
            </a:pPr>
            <a:r>
              <a:rPr lang="pt-BR" sz="2400" dirty="0"/>
              <a:t>H</a:t>
            </a:r>
            <a:r>
              <a:rPr lang="pt-BR" sz="2400" baseline="-25000" dirty="0"/>
              <a:t>1</a:t>
            </a:r>
            <a:r>
              <a:rPr lang="pt-BR" sz="2400" dirty="0"/>
              <a:t>: </a:t>
            </a:r>
            <a:r>
              <a:rPr lang="en-US" sz="2400" dirty="0"/>
              <a:t>At least two means are different</a:t>
            </a:r>
          </a:p>
          <a:p>
            <a:pPr marL="0" indent="0" fontAlgn="base">
              <a:buSzPct val="90000"/>
              <a:buNone/>
            </a:pPr>
            <a:endParaRPr lang="en-US" sz="2400" dirty="0"/>
          </a:p>
          <a:p>
            <a:pPr marL="0" indent="0" fontAlgn="base">
              <a:buSzPct val="90000"/>
              <a:buNone/>
            </a:pPr>
            <a:r>
              <a:rPr lang="en-US" sz="2800" dirty="0"/>
              <a:t>2. </a:t>
            </a:r>
            <a:r>
              <a:rPr lang="en-US" sz="2400" b="1" dirty="0"/>
              <a:t>Test statistics</a:t>
            </a:r>
          </a:p>
          <a:p>
            <a:pPr marL="0" indent="0" fontAlgn="base">
              <a:buSzPct val="90000"/>
              <a:buNone/>
            </a:pPr>
            <a:r>
              <a:rPr lang="en-US" sz="2800" i="1" dirty="0"/>
              <a:t>F </a:t>
            </a:r>
            <a:r>
              <a:rPr lang="en-US" sz="2800" dirty="0"/>
              <a:t>= </a:t>
            </a:r>
            <a:r>
              <a:rPr lang="en-US" sz="2800" i="1" dirty="0"/>
              <a:t>s</a:t>
            </a:r>
            <a:r>
              <a:rPr lang="en-US" sz="2800" baseline="-25000" dirty="0"/>
              <a:t>b</a:t>
            </a:r>
            <a:r>
              <a:rPr lang="en-US" sz="2800" baseline="30000" dirty="0"/>
              <a:t>2</a:t>
            </a:r>
            <a:r>
              <a:rPr lang="en-US" sz="2800" dirty="0"/>
              <a:t>/ </a:t>
            </a:r>
            <a:r>
              <a:rPr lang="en-US" sz="2800" i="1" dirty="0"/>
              <a:t>s</a:t>
            </a:r>
            <a:r>
              <a:rPr lang="en-US" sz="2800" baseline="-25000" dirty="0"/>
              <a:t>w</a:t>
            </a:r>
            <a:r>
              <a:rPr lang="en-US" sz="2800" baseline="30000" dirty="0"/>
              <a:t>2</a:t>
            </a:r>
            <a:r>
              <a:rPr lang="en-US" sz="2800" dirty="0"/>
              <a:t> </a:t>
            </a:r>
            <a:r>
              <a:rPr lang="el-GR" sz="2800" dirty="0"/>
              <a:t> </a:t>
            </a:r>
            <a:r>
              <a:rPr lang="en-US" sz="2800" dirty="0"/>
              <a:t> </a:t>
            </a:r>
          </a:p>
          <a:p>
            <a:pPr marL="0" indent="0" fontAlgn="base">
              <a:buSzPct val="90000"/>
              <a:buNone/>
            </a:pPr>
            <a:r>
              <a:rPr lang="en-US" sz="2400" dirty="0"/>
              <a:t>~ F </a:t>
            </a:r>
            <a:r>
              <a:rPr lang="en-US" sz="2400" baseline="-25000" dirty="0"/>
              <a:t>(a-1;n-a) </a:t>
            </a:r>
            <a:r>
              <a:rPr lang="en-US" sz="2400" dirty="0"/>
              <a:t>distribution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321589" y="1714862"/>
            <a:ext cx="5814496" cy="38723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SzPct val="90000"/>
              <a:buNone/>
            </a:pPr>
            <a:r>
              <a:rPr lang="en-US" sz="2800" b="1" dirty="0"/>
              <a:t>3. Decision</a:t>
            </a:r>
          </a:p>
          <a:p>
            <a:pPr marL="0" indent="0" fontAlgn="base">
              <a:buSzPct val="90000"/>
              <a:buNone/>
            </a:pPr>
            <a:r>
              <a:rPr lang="en-US" sz="2800" dirty="0"/>
              <a:t>- p-value &gt; 0.05 accept H0</a:t>
            </a:r>
          </a:p>
          <a:p>
            <a:pPr marL="0" indent="0" fontAlgn="base">
              <a:buSzPct val="90000"/>
              <a:buNone/>
            </a:pPr>
            <a:r>
              <a:rPr lang="en-US" sz="2800" dirty="0"/>
              <a:t> </a:t>
            </a:r>
            <a:r>
              <a:rPr lang="en-US" sz="2400" dirty="0"/>
              <a:t>Means are statistically equal</a:t>
            </a:r>
            <a:r>
              <a:rPr lang="en-US" sz="2800" dirty="0"/>
              <a:t>.</a:t>
            </a:r>
          </a:p>
          <a:p>
            <a:pPr marL="0" indent="0" fontAlgn="base">
              <a:buSzPct val="90000"/>
              <a:buNone/>
            </a:pPr>
            <a:r>
              <a:rPr lang="en-US" sz="2800" dirty="0"/>
              <a:t> - p-value &lt; 0.05</a:t>
            </a:r>
          </a:p>
          <a:p>
            <a:pPr marL="0" indent="0" algn="just">
              <a:buNone/>
            </a:pPr>
            <a:r>
              <a:rPr lang="en-US" sz="2400" dirty="0"/>
              <a:t>We can reject H</a:t>
            </a:r>
            <a:r>
              <a:rPr lang="en-US" sz="2400" baseline="-25000" dirty="0"/>
              <a:t>0</a:t>
            </a:r>
            <a:r>
              <a:rPr lang="en-US" sz="2400" dirty="0"/>
              <a:t>, that all the means are equal, and can conclude that at least two of the means are significantly different. These results are displayed in an ANOVA table.</a:t>
            </a:r>
          </a:p>
        </p:txBody>
      </p:sp>
    </p:spTree>
    <p:extLst>
      <p:ext uri="{BB962C8B-B14F-4D97-AF65-F5344CB8AC3E}">
        <p14:creationId xmlns:p14="http://schemas.microsoft.com/office/powerpoint/2010/main" val="29067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29F418F-71CD-892B-F73E-4FEF415911B0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58946-D26B-A8F3-7125-FC9752DFB134}"/>
              </a:ext>
            </a:extLst>
          </p:cNvPr>
          <p:cNvSpPr txBox="1"/>
          <p:nvPr/>
        </p:nvSpPr>
        <p:spPr>
          <a:xfrm>
            <a:off x="849419" y="387688"/>
            <a:ext cx="3990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alibri Light" panose="020F0302020204030204"/>
              </a:rPr>
              <a:t>Aim of Biostatistics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" name="Picture 2" descr="Unit 4A: Introduction to Statistical Inference » Biostatistics ...">
            <a:extLst>
              <a:ext uri="{FF2B5EF4-FFF2-40B4-BE49-F238E27FC236}">
                <a16:creationId xmlns:a16="http://schemas.microsoft.com/office/drawing/2014/main" id="{5199B54C-F40B-176A-8258-D82DE6C7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19" y="1584960"/>
            <a:ext cx="5909139" cy="38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690ED-B74B-0BCC-299B-530FC4D82C27}"/>
              </a:ext>
            </a:extLst>
          </p:cNvPr>
          <p:cNvSpPr txBox="1"/>
          <p:nvPr/>
        </p:nvSpPr>
        <p:spPr>
          <a:xfrm>
            <a:off x="849419" y="5500816"/>
            <a:ext cx="312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UF-Open learning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18B14-5B5B-931E-F425-E346F358991C}"/>
              </a:ext>
            </a:extLst>
          </p:cNvPr>
          <p:cNvSpPr txBox="1"/>
          <p:nvPr/>
        </p:nvSpPr>
        <p:spPr>
          <a:xfrm>
            <a:off x="7116331" y="2122162"/>
            <a:ext cx="37317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Draw conclusions about a population based on the data obtained from a sample chosen from it.</a:t>
            </a:r>
          </a:p>
        </p:txBody>
      </p:sp>
    </p:spTree>
    <p:extLst>
      <p:ext uri="{BB962C8B-B14F-4D97-AF65-F5344CB8AC3E}">
        <p14:creationId xmlns:p14="http://schemas.microsoft.com/office/powerpoint/2010/main" val="368036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94EA22-E976-4D79-DBED-429C3B043B29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1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Kruskal-Wallis 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D5253"/>
                </a:solidFill>
                <a:latin typeface="Century Schoolbook" panose="02040604050505020304"/>
              </a:rPr>
              <a:t>60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942305" y="1903709"/>
            <a:ext cx="5371630" cy="400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1. Hypothesis</a:t>
            </a:r>
          </a:p>
          <a:p>
            <a:pPr marL="36576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Ho: the medians of all groups are equal, and </a:t>
            </a:r>
          </a:p>
          <a:p>
            <a:pPr marL="36576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</a:t>
            </a:r>
            <a:r>
              <a:rPr kumimoji="0" lang="en-US" b="0" i="0" u="none" strike="noStrike" kern="1200" cap="none" spc="0" normalizeH="0" baseline="-2500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: at least one population median of one group is different from the population median of at least one other group.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2.  Compute the test statistics (in R)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43482" y="4680191"/>
            <a:ext cx="44603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3.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Decision based on p-value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If p&lt;0.05 reject the null hypothesis (Ho)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43" y="4503080"/>
            <a:ext cx="3695700" cy="828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2"/>
          <a:stretch/>
        </p:blipFill>
        <p:spPr>
          <a:xfrm>
            <a:off x="7497650" y="2049778"/>
            <a:ext cx="3752045" cy="247034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473521" y="2781837"/>
            <a:ext cx="1854558" cy="257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3E069D-71B0-9C94-2ADC-4BD027B90741}"/>
              </a:ext>
            </a:extLst>
          </p:cNvPr>
          <p:cNvSpPr txBox="1"/>
          <p:nvPr/>
        </p:nvSpPr>
        <p:spPr>
          <a:xfrm>
            <a:off x="6820370" y="1468854"/>
            <a:ext cx="537163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Under the assumption of an identically shaped and scaled distribution for all groups</a:t>
            </a:r>
            <a:r>
              <a:rPr lang="en-US" dirty="0">
                <a:solidFill>
                  <a:srgbClr val="1D5253"/>
                </a:solidFill>
                <a:latin typeface="Century Schoolbook" panose="02040604050505020304"/>
              </a:rPr>
              <a:t>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7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3AFF9E-8400-764A-7781-503220596D22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50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Chi-square test for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848458" y="1578247"/>
            <a:ext cx="5989673" cy="323115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SzPct val="90000"/>
            </a:pPr>
            <a:r>
              <a:rPr lang="en-US" sz="2800" b="1" dirty="0"/>
              <a:t>Assumptions</a:t>
            </a:r>
          </a:p>
          <a:p>
            <a:pPr marL="457200" indent="-457200" fontAlgn="base">
              <a:buSzPct val="90000"/>
              <a:buFont typeface="+mj-lt"/>
              <a:buAutoNum type="arabicPeriod"/>
            </a:pPr>
            <a:r>
              <a:rPr lang="en-US" sz="2400" dirty="0"/>
              <a:t>Your two variables should be measured at a nominal level  (i.e., categorical data).</a:t>
            </a:r>
          </a:p>
          <a:p>
            <a:pPr marL="457200" indent="-457200" fontAlgn="base">
              <a:buSzPct val="90000"/>
              <a:buFont typeface="+mj-lt"/>
              <a:buAutoNum type="arabicPeriod"/>
            </a:pPr>
            <a:r>
              <a:rPr lang="en-US" sz="2400" dirty="0"/>
              <a:t>Your two variables should consist of two or more categorical, independent groups.</a:t>
            </a:r>
          </a:p>
          <a:p>
            <a:pPr marL="457200" indent="-457200" fontAlgn="base">
              <a:buSzPct val="90000"/>
              <a:buFont typeface="+mj-lt"/>
              <a:buAutoNum type="arabicPeriod"/>
            </a:pPr>
            <a:r>
              <a:rPr lang="en-US" sz="2400" dirty="0"/>
              <a:t>The expected counts should be larger than 5 in more than 75% of cases. </a:t>
            </a:r>
          </a:p>
          <a:p>
            <a:pPr fontAlgn="base">
              <a:buSzPct val="90000"/>
              <a:buFont typeface="Courier New" panose="02070309020205020404" pitchFamily="49" charset="0"/>
              <a:buChar char="o"/>
            </a:pP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739558" y="1719761"/>
            <a:ext cx="46597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The chi-square test for independence, also called Pearson's chi-square test or the chi-square test of association, is used to discover if there is a relationship between two categorical variables.</a:t>
            </a:r>
            <a:endParaRPr lang="en-US" sz="20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C14150C-D1A5-AFC9-F061-80E1C0E5C33A}"/>
              </a:ext>
            </a:extLst>
          </p:cNvPr>
          <p:cNvSpPr txBox="1">
            <a:spLocks/>
          </p:cNvSpPr>
          <p:nvPr/>
        </p:nvSpPr>
        <p:spPr>
          <a:xfrm>
            <a:off x="1116874" y="3822450"/>
            <a:ext cx="6075985" cy="34337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buSzPct val="90000"/>
              <a:buFont typeface="+mj-lt"/>
              <a:buAutoNum type="arabicPeriod"/>
            </a:pPr>
            <a:r>
              <a:rPr lang="en-US" sz="2000" dirty="0"/>
              <a:t>Hypotheses</a:t>
            </a:r>
          </a:p>
          <a:p>
            <a:pPr marL="0" indent="0" fontAlgn="base">
              <a:buSzPct val="90000"/>
              <a:buNone/>
            </a:pPr>
            <a:r>
              <a:rPr lang="en-US" sz="1800" dirty="0"/>
              <a:t>H</a:t>
            </a:r>
            <a:r>
              <a:rPr lang="en-US" sz="1800" baseline="-25000" dirty="0"/>
              <a:t>0</a:t>
            </a:r>
            <a:r>
              <a:rPr lang="en-US" sz="1800" dirty="0"/>
              <a:t>: Variables are independent</a:t>
            </a:r>
          </a:p>
          <a:p>
            <a:pPr marL="0" indent="0" fontAlgn="base">
              <a:buSzPct val="90000"/>
              <a:buNone/>
            </a:pPr>
            <a:r>
              <a:rPr lang="en-US" sz="1800" dirty="0"/>
              <a:t>H</a:t>
            </a:r>
            <a:r>
              <a:rPr lang="en-US" sz="1800" baseline="-25000" dirty="0"/>
              <a:t>1</a:t>
            </a:r>
            <a:r>
              <a:rPr lang="en-US" sz="1800" dirty="0"/>
              <a:t>: Variables are related</a:t>
            </a:r>
            <a:endParaRPr lang="en-US" sz="1600" dirty="0"/>
          </a:p>
          <a:p>
            <a:pPr marL="0" indent="0" fontAlgn="base">
              <a:buSzPct val="90000"/>
              <a:buNone/>
            </a:pPr>
            <a:r>
              <a:rPr lang="en-US" sz="2000" dirty="0"/>
              <a:t>2.   Test statistics</a:t>
            </a:r>
          </a:p>
          <a:p>
            <a:pPr marL="457200" indent="-457200" fontAlgn="base">
              <a:buSzPct val="90000"/>
              <a:buFont typeface="+mj-lt"/>
              <a:buAutoNum type="arabicPeriod"/>
            </a:pPr>
            <a:endParaRPr lang="en-US" sz="2000" dirty="0"/>
          </a:p>
          <a:p>
            <a:pPr fontAlgn="base">
              <a:buSzPct val="90000"/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A3D14-13E3-154F-16BC-71F74FC1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31" y="5205699"/>
            <a:ext cx="5575772" cy="744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BD3531-0B37-D6C7-35B0-F129D0A30250}"/>
              </a:ext>
            </a:extLst>
          </p:cNvPr>
          <p:cNvSpPr/>
          <p:nvPr/>
        </p:nvSpPr>
        <p:spPr>
          <a:xfrm>
            <a:off x="3689056" y="5949884"/>
            <a:ext cx="253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SzPct val="90000"/>
            </a:pPr>
            <a:r>
              <a:rPr lang="en-US" sz="2000" i="1" dirty="0"/>
              <a:t> - χ2</a:t>
            </a:r>
            <a:r>
              <a:rPr lang="en-US" sz="2000" i="1" baseline="-25000" dirty="0"/>
              <a:t>(R-1)(C-1)</a:t>
            </a:r>
            <a:r>
              <a:rPr lang="en-US" sz="2000" i="1" dirty="0"/>
              <a:t> distribution</a:t>
            </a:r>
            <a:endParaRPr lang="en-US" sz="32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980F6-5D8F-B865-2BAC-1FC95A078ED4}"/>
              </a:ext>
            </a:extLst>
          </p:cNvPr>
          <p:cNvSpPr txBox="1"/>
          <p:nvPr/>
        </p:nvSpPr>
        <p:spPr>
          <a:xfrm>
            <a:off x="9011303" y="5026555"/>
            <a:ext cx="61068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3. Decision</a:t>
            </a:r>
          </a:p>
          <a:p>
            <a:endParaRPr lang="en-US" sz="1800" dirty="0"/>
          </a:p>
          <a:p>
            <a:r>
              <a:rPr lang="en-US" sz="1800" dirty="0"/>
              <a:t>P-value &lt; 0.05 reject H</a:t>
            </a:r>
            <a:r>
              <a:rPr lang="en-US" sz="1800" baseline="-25000" dirty="0"/>
              <a:t>0</a:t>
            </a:r>
          </a:p>
          <a:p>
            <a:endParaRPr lang="en-US" sz="18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Variables are related. </a:t>
            </a:r>
          </a:p>
        </p:txBody>
      </p:sp>
    </p:spTree>
    <p:extLst>
      <p:ext uri="{BB962C8B-B14F-4D97-AF65-F5344CB8AC3E}">
        <p14:creationId xmlns:p14="http://schemas.microsoft.com/office/powerpoint/2010/main" val="58736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008A7E-D215-916D-579B-C45022D3E460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85" y="822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Pearson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25285" y="1712115"/>
            <a:ext cx="5094515" cy="34337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buSzPct val="90000"/>
            </a:pPr>
            <a:r>
              <a:rPr lang="en-US" sz="2000" dirty="0"/>
              <a:t>The Pearson product-moment correlation coefficient (Pearson’s correlation, for short) is a measure of the strength and direction of association that exists between two variables measured on at least an interval scale.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551567" y="1614680"/>
            <a:ext cx="5248547" cy="380339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buSzPct val="90000"/>
            </a:pPr>
            <a:r>
              <a:rPr lang="en-US" sz="2000" b="1" dirty="0"/>
              <a:t>Assumptions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2000" dirty="0"/>
              <a:t>Your two variables should be measured at the interval or ratio level (i.e., they are continuous).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2000" dirty="0"/>
              <a:t>There is a linear relationship between your two variables. You can check by creating a scatterplot.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2000" dirty="0"/>
              <a:t>There should be no significant outliers.</a:t>
            </a:r>
          </a:p>
          <a:p>
            <a:pPr marL="457200" indent="-457200" algn="just" fontAlgn="base">
              <a:buSzPct val="90000"/>
              <a:buFont typeface="+mj-lt"/>
              <a:buAutoNum type="arabicPeriod"/>
            </a:pPr>
            <a:r>
              <a:rPr lang="en-US" sz="2000" dirty="0"/>
              <a:t>Your variables should be approximately normally distributed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7707E-A11D-44FE-C855-F2D59D48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30" y="3924998"/>
            <a:ext cx="3688705" cy="818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2B166-5384-39D6-DF18-F57F8328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30" y="5097680"/>
            <a:ext cx="2856168" cy="1398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A79ED-463A-9B1C-0B59-8270545E4975}"/>
              </a:ext>
            </a:extLst>
          </p:cNvPr>
          <p:cNvSpPr txBox="1"/>
          <p:nvPr/>
        </p:nvSpPr>
        <p:spPr>
          <a:xfrm>
            <a:off x="4423117" y="5037551"/>
            <a:ext cx="319336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/>
              <a:t>Cohen (1988):</a:t>
            </a:r>
          </a:p>
          <a:p>
            <a:pPr>
              <a:lnSpc>
                <a:spcPct val="150000"/>
              </a:lnSpc>
            </a:pPr>
            <a:r>
              <a:rPr lang="en-US" dirty="0"/>
              <a:t>|r| &lt;0.3 Weak</a:t>
            </a:r>
          </a:p>
          <a:p>
            <a:r>
              <a:rPr lang="en-US" dirty="0"/>
              <a:t>0.3 ≤|r| &lt; 0.5 Medium</a:t>
            </a:r>
          </a:p>
          <a:p>
            <a:r>
              <a:rPr lang="en-US" dirty="0"/>
              <a:t>|r| ≥0.5 Strong </a:t>
            </a:r>
          </a:p>
        </p:txBody>
      </p:sp>
    </p:spTree>
    <p:extLst>
      <p:ext uri="{BB962C8B-B14F-4D97-AF65-F5344CB8AC3E}">
        <p14:creationId xmlns:p14="http://schemas.microsoft.com/office/powerpoint/2010/main" val="294596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C7974D-5933-D711-5740-1823A3FBC3AB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0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Spearman Correlation (nonparametric)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70857" y="2049778"/>
            <a:ext cx="5929187" cy="45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1.  </a:t>
            </a:r>
            <a:r>
              <a:rPr lang="en-US" dirty="0">
                <a:solidFill>
                  <a:srgbClr val="1D5253"/>
                </a:solidFill>
                <a:latin typeface="Century Schoolbook" panose="02040604050505020304"/>
              </a:rPr>
              <a:t>When normality assumption is violated use Spearman correlation.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2. Compute the Spearman correlation  coefficient and p-value in R.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40451" y="2049778"/>
            <a:ext cx="446038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3.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Decision based on p-value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If p&lt;0.05 reject the null hypothesis (Ho) </a:t>
            </a:r>
          </a:p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There is an association between variables.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12" y="3965943"/>
            <a:ext cx="367665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37" y="5055530"/>
            <a:ext cx="33623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52CA-E295-4559-9E5D-BA1EB5D6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CE5490-3ED0-B007-DD5B-25F5B61D7717}"/>
              </a:ext>
            </a:extLst>
          </p:cNvPr>
          <p:cNvSpPr/>
          <p:nvPr/>
        </p:nvSpPr>
        <p:spPr>
          <a:xfrm>
            <a:off x="0" y="0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D799E-6BAC-E98C-215C-7CFFED15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 application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2C60CAC-45E1-03E8-BABE-4278491BF173}"/>
              </a:ext>
            </a:extLst>
          </p:cNvPr>
          <p:cNvSpPr txBox="1">
            <a:spLocks/>
          </p:cNvSpPr>
          <p:nvPr/>
        </p:nvSpPr>
        <p:spPr>
          <a:xfrm>
            <a:off x="870857" y="2049778"/>
            <a:ext cx="5929187" cy="45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Check  </a:t>
            </a:r>
            <a:r>
              <a:rPr lang="en-US" dirty="0">
                <a:solidFill>
                  <a:srgbClr val="1D5253"/>
                </a:solidFill>
                <a:latin typeface="Century Schoolbook" panose="02040604050505020304"/>
              </a:rPr>
              <a:t>R Notebooks: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lang="en-US" dirty="0">
                <a:solidFill>
                  <a:srgbClr val="1D5253"/>
                </a:solidFill>
                <a:latin typeface="Century Schoolbook" panose="02040604050505020304"/>
              </a:rPr>
              <a:t>	Parametric tests</a:t>
            </a: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D5253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	Nonparametric tests 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D525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24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6C59C5-0582-CABC-C187-C9A39C99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41" y="1756287"/>
            <a:ext cx="2796786" cy="3772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59CA3-883B-88E7-3A62-30A6638B6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884" y="1726733"/>
            <a:ext cx="2999316" cy="3801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36836-B891-C58C-599B-8540A4FDA20B}"/>
              </a:ext>
            </a:extLst>
          </p:cNvPr>
          <p:cNvSpPr txBox="1"/>
          <p:nvPr/>
        </p:nvSpPr>
        <p:spPr>
          <a:xfrm>
            <a:off x="753141" y="5571118"/>
            <a:ext cx="2928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https://www.modernstatisticswithr.com/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59E60-4369-1A08-200C-9828FB7A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80" y="1645720"/>
            <a:ext cx="3103582" cy="388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B64204-2DE6-58CF-21A1-8D0D95E767B4}"/>
              </a:ext>
            </a:extLst>
          </p:cNvPr>
          <p:cNvSpPr txBox="1"/>
          <p:nvPr/>
        </p:nvSpPr>
        <p:spPr>
          <a:xfrm>
            <a:off x="4128980" y="5583246"/>
            <a:ext cx="3362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https://web.stanford.edu/class/bios221/book/00-chap.html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86F18D2-4558-F6F3-7795-91ED4196F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36" y="379439"/>
            <a:ext cx="9144000" cy="949993"/>
          </a:xfrm>
        </p:spPr>
        <p:txBody>
          <a:bodyPr/>
          <a:lstStyle/>
          <a:p>
            <a:r>
              <a:rPr lang="en-US" dirty="0"/>
              <a:t>Recommended books</a:t>
            </a:r>
          </a:p>
        </p:txBody>
      </p:sp>
    </p:spTree>
    <p:extLst>
      <p:ext uri="{BB962C8B-B14F-4D97-AF65-F5344CB8AC3E}">
        <p14:creationId xmlns:p14="http://schemas.microsoft.com/office/powerpoint/2010/main" val="334929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References/Useful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3331" y="1870075"/>
            <a:ext cx="10280469" cy="296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Rosner, Bernard. Fundamentals Of Biostatistics. Cengage Learning, 2011.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Pezzullo, John. Biostatistics For Dummies. Wiley, 2013.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Kloke</a:t>
            </a:r>
            <a:r>
              <a:rPr lang="en-US" dirty="0"/>
              <a:t>, J., &amp; McKean, J.W. (2014). Nonparametric Statistical Methods Using R                                              (1st ed.). Chapman and Hall/CRC. https://doi.org/10.1201/b17501</a:t>
            </a:r>
            <a:endParaRPr lang="en-US" dirty="0">
              <a:hlinkClick r:id="rId3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hlinkClick r:id="rId4"/>
              </a:rPr>
              <a:t>http://www.biostathandbook.com/HandbookBioStatThird.pdf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496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Biostatistics in research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A good way to learn about biostatistics and its role in the research process is to follow a research study from study design to its publication. </a:t>
            </a:r>
          </a:p>
          <a:p>
            <a:endParaRPr lang="en-US" sz="2000" dirty="0"/>
          </a:p>
          <a:p>
            <a:pPr lvl="1"/>
            <a:r>
              <a:rPr lang="en-US" sz="2000" b="1" dirty="0"/>
              <a:t>The biostatistician should be present in all steps</a:t>
            </a:r>
            <a:r>
              <a:rPr lang="en-US" sz="2000" dirty="0"/>
              <a:t>.</a:t>
            </a:r>
          </a:p>
        </p:txBody>
      </p:sp>
      <p:pic>
        <p:nvPicPr>
          <p:cNvPr id="2050" name="Picture 2" descr="The research proc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9793" y="0"/>
            <a:ext cx="83127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266BE7-899D-4075-917F-DBDE33B6B69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29F418F-71CD-892B-F73E-4FEF415911B0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58946-D26B-A8F3-7125-FC9752DFB134}"/>
              </a:ext>
            </a:extLst>
          </p:cNvPr>
          <p:cNvSpPr txBox="1"/>
          <p:nvPr/>
        </p:nvSpPr>
        <p:spPr>
          <a:xfrm>
            <a:off x="457200" y="375920"/>
            <a:ext cx="6720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alibri Light" panose="020F0302020204030204"/>
              </a:rPr>
              <a:t>Types of variables in biostatistics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DD83844-1180-91E6-6BD6-834605A5B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0094" y="5408606"/>
            <a:ext cx="1534160" cy="2308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Inter"/>
              </a:rPr>
              <a:t>Image by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777777"/>
                </a:solidFill>
                <a:effectLst/>
                <a:latin typeface="Inter"/>
              </a:rPr>
              <a:t>Freepik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424242"/>
              </a:solidFill>
              <a:effectLst/>
              <a:latin typeface="Inter"/>
            </a:endParaRPr>
          </a:p>
        </p:txBody>
      </p:sp>
      <p:pic>
        <p:nvPicPr>
          <p:cNvPr id="3" name="Picture 2" descr="machine-learning">
            <a:extLst>
              <a:ext uri="{FF2B5EF4-FFF2-40B4-BE49-F238E27FC236}">
                <a16:creationId xmlns:a16="http://schemas.microsoft.com/office/drawing/2014/main" id="{54C4A684-29DB-C8CA-EFEF-89595759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26" y="1818602"/>
            <a:ext cx="8359392" cy="46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8E3DA-F674-4C23-31EA-D45D1C49392F}"/>
              </a:ext>
            </a:extLst>
          </p:cNvPr>
          <p:cNvSpPr txBox="1"/>
          <p:nvPr/>
        </p:nvSpPr>
        <p:spPr>
          <a:xfrm>
            <a:off x="774355" y="1939992"/>
            <a:ext cx="4385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A random variable is a characteristic that can take on different values for different individuals, places or things. 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69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29F418F-71CD-892B-F73E-4FEF415911B0}"/>
              </a:ext>
            </a:extLst>
          </p:cNvPr>
          <p:cNvSpPr/>
          <p:nvPr/>
        </p:nvSpPr>
        <p:spPr>
          <a:xfrm>
            <a:off x="0" y="1"/>
            <a:ext cx="12192000" cy="1209040"/>
          </a:xfrm>
          <a:prstGeom prst="rect">
            <a:avLst/>
          </a:prstGeom>
          <a:solidFill>
            <a:srgbClr val="0DB2AE"/>
          </a:solidFill>
          <a:ln>
            <a:solidFill>
              <a:srgbClr val="0DB2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58946-D26B-A8F3-7125-FC9752DFB134}"/>
              </a:ext>
            </a:extLst>
          </p:cNvPr>
          <p:cNvSpPr txBox="1"/>
          <p:nvPr/>
        </p:nvSpPr>
        <p:spPr>
          <a:xfrm>
            <a:off x="457200" y="375920"/>
            <a:ext cx="6130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alibri Light" panose="020F0302020204030204"/>
              </a:rPr>
              <a:t>Data collection/Study design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97728-639D-FAFE-71C3-08DF653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84960"/>
            <a:ext cx="8023763" cy="44130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73EA5F-7CEB-8B0B-394C-0DCFCC47CF4A}"/>
              </a:ext>
            </a:extLst>
          </p:cNvPr>
          <p:cNvGrpSpPr/>
          <p:nvPr/>
        </p:nvGrpSpPr>
        <p:grpSpPr>
          <a:xfrm>
            <a:off x="9374847" y="4252183"/>
            <a:ext cx="2487427" cy="1412437"/>
            <a:chOff x="5172330" y="4244154"/>
            <a:chExt cx="2487427" cy="1412437"/>
          </a:xfrm>
        </p:grpSpPr>
        <p:pic>
          <p:nvPicPr>
            <p:cNvPr id="5" name="Graphic 4" descr="Books outline">
              <a:extLst>
                <a:ext uri="{FF2B5EF4-FFF2-40B4-BE49-F238E27FC236}">
                  <a16:creationId xmlns:a16="http://schemas.microsoft.com/office/drawing/2014/main" id="{E711B4CF-A938-13C4-8AA9-0A0E00FC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6834" y="4292673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ABCCE2-EE46-A933-F1CD-DEF944AECC59}"/>
                </a:ext>
              </a:extLst>
            </p:cNvPr>
            <p:cNvSpPr txBox="1"/>
            <p:nvPr/>
          </p:nvSpPr>
          <p:spPr>
            <a:xfrm>
              <a:off x="5172330" y="5194926"/>
              <a:ext cx="2487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+mj-lt"/>
                </a:rPr>
                <a:t>https://www.cebm.ox.ac.uk/resources/ebm-tools/study-designs</a:t>
              </a:r>
            </a:p>
          </p:txBody>
        </p:sp>
        <p:pic>
          <p:nvPicPr>
            <p:cNvPr id="7" name="Graphic 6" descr="Internet outline">
              <a:extLst>
                <a:ext uri="{FF2B5EF4-FFF2-40B4-BE49-F238E27FC236}">
                  <a16:creationId xmlns:a16="http://schemas.microsoft.com/office/drawing/2014/main" id="{6E1241C7-3F6E-2000-3F21-DFB750960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65855" y="4244154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5162C9-90B1-660B-77E6-1CCB69E54CF6}"/>
              </a:ext>
            </a:extLst>
          </p:cNvPr>
          <p:cNvSpPr txBox="1"/>
          <p:nvPr/>
        </p:nvSpPr>
        <p:spPr>
          <a:xfrm>
            <a:off x="754269" y="5178074"/>
            <a:ext cx="6109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Q1. What was the aim of the study?</a:t>
            </a:r>
          </a:p>
          <a:p>
            <a:r>
              <a:rPr lang="en-US" dirty="0"/>
              <a:t>Q2. If analytic, was the intervention randomly allocated?</a:t>
            </a:r>
          </a:p>
          <a:p>
            <a:r>
              <a:rPr lang="en-US" dirty="0"/>
              <a:t>Q3. When were the outcomes determined?</a:t>
            </a:r>
          </a:p>
        </p:txBody>
      </p:sp>
    </p:spTree>
    <p:extLst>
      <p:ext uri="{BB962C8B-B14F-4D97-AF65-F5344CB8AC3E}">
        <p14:creationId xmlns:p14="http://schemas.microsoft.com/office/powerpoint/2010/main" val="33642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1" name="Rectangle 108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Biological &amp; Health data</a:t>
            </a:r>
          </a:p>
        </p:txBody>
      </p:sp>
      <p:sp>
        <p:nvSpPr>
          <p:cNvPr id="108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tificial Intelligence and Machine Learning for Analysis of Multi-omics |  SpringerLink">
            <a:extLst>
              <a:ext uri="{FF2B5EF4-FFF2-40B4-BE49-F238E27FC236}">
                <a16:creationId xmlns:a16="http://schemas.microsoft.com/office/drawing/2014/main" id="{9F15FF29-636D-803B-7FA4-21B8A5686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706340"/>
            <a:ext cx="5458968" cy="544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D266BE7-899D-4075-917F-DBDE33B6B69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A409B-22F6-A369-1C3F-204322BD2CAD}"/>
              </a:ext>
            </a:extLst>
          </p:cNvPr>
          <p:cNvSpPr txBox="1"/>
          <p:nvPr/>
        </p:nvSpPr>
        <p:spPr>
          <a:xfrm>
            <a:off x="6610123" y="6343493"/>
            <a:ext cx="4947893" cy="365126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50" b="0" i="0" dirty="0">
                <a:effectLst/>
              </a:rPr>
              <a:t>https://doi.org/10.1007/978-981-97-1844-3_16</a:t>
            </a:r>
            <a:endParaRPr lang="en-US" sz="1050" dirty="0"/>
          </a:p>
        </p:txBody>
      </p:sp>
      <p:graphicFrame>
        <p:nvGraphicFramePr>
          <p:cNvPr id="1085" name="TextBox 10">
            <a:extLst>
              <a:ext uri="{FF2B5EF4-FFF2-40B4-BE49-F238E27FC236}">
                <a16:creationId xmlns:a16="http://schemas.microsoft.com/office/drawing/2014/main" id="{BE154A25-7E39-2E86-D678-41F394822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28131"/>
              </p:ext>
            </p:extLst>
          </p:nvPr>
        </p:nvGraphicFramePr>
        <p:xfrm>
          <a:off x="630936" y="2660904"/>
          <a:ext cx="5263896" cy="376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8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04673-EE28-35A3-C4CA-21C3329AE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8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0" name="Rectangle 1089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4C1DB-2D07-2259-A311-5790E60CC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4" y="600574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Biological Data: Key Challenges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047949-577B-1406-2651-40B623BF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D266BE7-899D-4075-917F-DBDE33B6B692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6" name="Picture 5" descr="A diagram of data and information&#10;&#10;AI-generated content may be incorrect.">
            <a:extLst>
              <a:ext uri="{FF2B5EF4-FFF2-40B4-BE49-F238E27FC236}">
                <a16:creationId xmlns:a16="http://schemas.microsoft.com/office/drawing/2014/main" id="{F67FF0F1-C0C0-4F8A-A38E-89D159216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0" b="23"/>
          <a:stretch>
            <a:fillRect/>
          </a:stretch>
        </p:blipFill>
        <p:spPr>
          <a:xfrm>
            <a:off x="21" y="1"/>
            <a:ext cx="12191979" cy="5921376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73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19452</TotalTime>
  <Words>2183</Words>
  <Application>Microsoft Office PowerPoint</Application>
  <PresentationFormat>Widescreen</PresentationFormat>
  <Paragraphs>334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Calibri Light</vt:lpstr>
      <vt:lpstr>Cambria Math</vt:lpstr>
      <vt:lpstr>Century Schoolbook</vt:lpstr>
      <vt:lpstr>Courier New</vt:lpstr>
      <vt:lpstr>Inter</vt:lpstr>
      <vt:lpstr>StoneSerif</vt:lpstr>
      <vt:lpstr>StoneSerif-Italic</vt:lpstr>
      <vt:lpstr>StoneSerif-Semibold</vt:lpstr>
      <vt:lpstr>Wingdings</vt:lpstr>
      <vt:lpstr>1_Office Theme</vt:lpstr>
      <vt:lpstr>Office Theme</vt:lpstr>
      <vt:lpstr>Concepts of Biostatistics &amp;   Biological Data </vt:lpstr>
      <vt:lpstr>Outline</vt:lpstr>
      <vt:lpstr>PowerPoint Presentation</vt:lpstr>
      <vt:lpstr>PowerPoint Presentation</vt:lpstr>
      <vt:lpstr>Biostatistics in research</vt:lpstr>
      <vt:lpstr>PowerPoint Presentation</vt:lpstr>
      <vt:lpstr>PowerPoint Presentation</vt:lpstr>
      <vt:lpstr>Biological &amp; Health data</vt:lpstr>
      <vt:lpstr>Biological Data: Key Challenges</vt:lpstr>
      <vt:lpstr>PowerPoint Presentation</vt:lpstr>
      <vt:lpstr>Data exploration </vt:lpstr>
      <vt:lpstr>PowerPoint Presentation</vt:lpstr>
      <vt:lpstr>PowerPoint Presentation</vt:lpstr>
      <vt:lpstr>Statistical modeling</vt:lpstr>
      <vt:lpstr>Draw conclusions</vt:lpstr>
      <vt:lpstr>Communicate the results </vt:lpstr>
      <vt:lpstr>Statistical inference</vt:lpstr>
      <vt:lpstr>Statistical inference is based on probability distributions</vt:lpstr>
      <vt:lpstr>Point Estimation</vt:lpstr>
      <vt:lpstr>Interval estimation</vt:lpstr>
      <vt:lpstr>Statistical hypothesis testing</vt:lpstr>
      <vt:lpstr>Hypotheses testing: Type I and II errors</vt:lpstr>
      <vt:lpstr>P-value</vt:lpstr>
      <vt:lpstr>Power and sample size calculation</vt:lpstr>
      <vt:lpstr>Power and sample size calculation</vt:lpstr>
      <vt:lpstr>Software</vt:lpstr>
      <vt:lpstr>Basic Statistical Tests</vt:lpstr>
      <vt:lpstr>PowerPoint Presentation</vt:lpstr>
      <vt:lpstr>How to test for normality?</vt:lpstr>
      <vt:lpstr>Two related samples</vt:lpstr>
      <vt:lpstr>Paired Samples t-test (Parametric)</vt:lpstr>
      <vt:lpstr>Wilcoxon signed rank test (nonparametric)</vt:lpstr>
      <vt:lpstr>Two independent samples</vt:lpstr>
      <vt:lpstr>Independent Samples t-test (parametric)</vt:lpstr>
      <vt:lpstr>Independent Samples t-test: Unequal variances</vt:lpstr>
      <vt:lpstr>Mann Whitney U test</vt:lpstr>
      <vt:lpstr>Two or more independent samples</vt:lpstr>
      <vt:lpstr>One-way ANOVA (parametric)</vt:lpstr>
      <vt:lpstr>One-way ANOVA (parametric)</vt:lpstr>
      <vt:lpstr>Kruskal-Wallis test</vt:lpstr>
      <vt:lpstr>Chi-square test for independence</vt:lpstr>
      <vt:lpstr>Pearson Correlation</vt:lpstr>
      <vt:lpstr>Spearman Correlation (nonparametric)</vt:lpstr>
      <vt:lpstr>R application </vt:lpstr>
      <vt:lpstr>Recommended books</vt:lpstr>
      <vt:lpstr>References/Useful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Windows User</dc:creator>
  <cp:lastModifiedBy>Eliana Ibrahimi</cp:lastModifiedBy>
  <cp:revision>144</cp:revision>
  <dcterms:created xsi:type="dcterms:W3CDTF">2020-06-29T21:09:38Z</dcterms:created>
  <dcterms:modified xsi:type="dcterms:W3CDTF">2025-12-06T11:38:47Z</dcterms:modified>
</cp:coreProperties>
</file>